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09" r:id="rId3"/>
    <p:sldMasterId id="2147483725" r:id="rId4"/>
    <p:sldMasterId id="2147483752" r:id="rId5"/>
  </p:sldMasterIdLst>
  <p:notesMasterIdLst>
    <p:notesMasterId r:id="rId81"/>
  </p:notesMasterIdLst>
  <p:handoutMasterIdLst>
    <p:handoutMasterId r:id="rId82"/>
  </p:handoutMasterIdLst>
  <p:sldIdLst>
    <p:sldId id="283" r:id="rId6"/>
    <p:sldId id="284" r:id="rId7"/>
    <p:sldId id="285" r:id="rId8"/>
    <p:sldId id="337" r:id="rId9"/>
    <p:sldId id="345" r:id="rId10"/>
    <p:sldId id="336" r:id="rId11"/>
    <p:sldId id="287" r:id="rId12"/>
    <p:sldId id="286" r:id="rId13"/>
    <p:sldId id="340" r:id="rId14"/>
    <p:sldId id="338" r:id="rId15"/>
    <p:sldId id="291" r:id="rId16"/>
    <p:sldId id="346" r:id="rId17"/>
    <p:sldId id="369" r:id="rId18"/>
    <p:sldId id="343" r:id="rId19"/>
    <p:sldId id="342" r:id="rId20"/>
    <p:sldId id="310" r:id="rId21"/>
    <p:sldId id="288" r:id="rId22"/>
    <p:sldId id="290" r:id="rId23"/>
    <p:sldId id="344" r:id="rId24"/>
    <p:sldId id="294" r:id="rId25"/>
    <p:sldId id="404" r:id="rId26"/>
    <p:sldId id="403" r:id="rId27"/>
    <p:sldId id="402" r:id="rId28"/>
    <p:sldId id="295" r:id="rId29"/>
    <p:sldId id="347" r:id="rId30"/>
    <p:sldId id="348" r:id="rId31"/>
    <p:sldId id="349" r:id="rId32"/>
    <p:sldId id="359" r:id="rId33"/>
    <p:sldId id="350" r:id="rId34"/>
    <p:sldId id="351" r:id="rId35"/>
    <p:sldId id="361" r:id="rId36"/>
    <p:sldId id="362" r:id="rId37"/>
    <p:sldId id="363" r:id="rId38"/>
    <p:sldId id="352" r:id="rId39"/>
    <p:sldId id="353" r:id="rId40"/>
    <p:sldId id="406" r:id="rId41"/>
    <p:sldId id="297" r:id="rId42"/>
    <p:sldId id="304" r:id="rId43"/>
    <p:sldId id="305" r:id="rId44"/>
    <p:sldId id="306" r:id="rId45"/>
    <p:sldId id="316" r:id="rId46"/>
    <p:sldId id="317" r:id="rId47"/>
    <p:sldId id="318" r:id="rId48"/>
    <p:sldId id="405" r:id="rId49"/>
    <p:sldId id="370" r:id="rId50"/>
    <p:sldId id="400"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1"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4224" userDrawn="1">
          <p15:clr>
            <a:srgbClr val="A4A3A4"/>
          </p15:clr>
        </p15:guide>
        <p15:guide id="4" orient="horz" pos="14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ura, Kathy" initials="KP" lastIdx="16" clrIdx="0">
    <p:extLst>
      <p:ext uri="{19B8F6BF-5375-455C-9EA6-DF929625EA0E}">
        <p15:presenceInfo xmlns:p15="http://schemas.microsoft.com/office/powerpoint/2012/main" userId="Pitura, Kathy" providerId="None"/>
      </p:ext>
    </p:extLst>
  </p:cmAuthor>
  <p:cmAuthor id="2" name="Adcox,  Marcy" initials="AM" lastIdx="1" clrIdx="1">
    <p:extLst>
      <p:ext uri="{19B8F6BF-5375-455C-9EA6-DF929625EA0E}">
        <p15:presenceInfo xmlns:p15="http://schemas.microsoft.com/office/powerpoint/2012/main" userId="S-1-5-21-115324593-1753835234-3594642454-59858" providerId="AD"/>
      </p:ext>
    </p:extLst>
  </p:cmAuthor>
  <p:cmAuthor id="3" name="Thomas,  Deborah" initials="TD" lastIdx="2" clrIdx="2">
    <p:extLst>
      <p:ext uri="{19B8F6BF-5375-455C-9EA6-DF929625EA0E}">
        <p15:presenceInfo xmlns:p15="http://schemas.microsoft.com/office/powerpoint/2012/main" userId="S-1-5-21-115324593-1753835234-3594642454-57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FA341B"/>
    <a:srgbClr val="F10F34"/>
    <a:srgbClr val="D43720"/>
    <a:srgbClr val="D11F32"/>
    <a:srgbClr val="8A2A74"/>
    <a:srgbClr val="007187"/>
    <a:srgbClr val="006A31"/>
    <a:srgbClr val="FCD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922" autoAdjust="0"/>
  </p:normalViewPr>
  <p:slideViewPr>
    <p:cSldViewPr snapToGrid="0">
      <p:cViewPr varScale="1">
        <p:scale>
          <a:sx n="100" d="100"/>
          <a:sy n="100" d="100"/>
        </p:scale>
        <p:origin x="1896" y="84"/>
      </p:cViewPr>
      <p:guideLst>
        <p:guide orient="horz" pos="1620"/>
        <p:guide pos="2880"/>
        <p:guide orient="horz" pos="4224"/>
        <p:guide orient="horz" pos="145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smtClean="0"/>
              <a:t>Risk </a:t>
            </a:r>
            <a:r>
              <a:rPr lang="en-US" dirty="0"/>
              <a:t>of Breast Cancer by Breast Density</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Pre-Menopausal</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strRef>
              <c:f>Sheet1!$B$2:$B$5</c:f>
              <c:strCache>
                <c:ptCount val="4"/>
                <c:pt idx="0">
                  <c:v>A</c:v>
                </c:pt>
                <c:pt idx="1">
                  <c:v>B</c:v>
                </c:pt>
                <c:pt idx="2">
                  <c:v>C</c:v>
                </c:pt>
                <c:pt idx="3">
                  <c:v>D</c:v>
                </c:pt>
              </c:strCache>
            </c:strRef>
          </c:xVal>
          <c:yVal>
            <c:numRef>
              <c:f>Sheet1!$C$2:$C$5</c:f>
              <c:numCache>
                <c:formatCode>General</c:formatCode>
                <c:ptCount val="4"/>
                <c:pt idx="0">
                  <c:v>0.47</c:v>
                </c:pt>
                <c:pt idx="1">
                  <c:v>1</c:v>
                </c:pt>
                <c:pt idx="2">
                  <c:v>1.57</c:v>
                </c:pt>
                <c:pt idx="3">
                  <c:v>1.81</c:v>
                </c:pt>
              </c:numCache>
            </c:numRef>
          </c:yVal>
          <c:smooth val="0"/>
        </c:ser>
        <c:ser>
          <c:idx val="1"/>
          <c:order val="1"/>
          <c:tx>
            <c:strRef>
              <c:f>Sheet1!$D$1</c:f>
              <c:strCache>
                <c:ptCount val="1"/>
                <c:pt idx="0">
                  <c:v>Post-Menopausal</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rnd">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strRef>
              <c:f>Sheet1!$B$2:$B$5</c:f>
              <c:strCache>
                <c:ptCount val="4"/>
                <c:pt idx="0">
                  <c:v>A</c:v>
                </c:pt>
                <c:pt idx="1">
                  <c:v>B</c:v>
                </c:pt>
                <c:pt idx="2">
                  <c:v>C</c:v>
                </c:pt>
                <c:pt idx="3">
                  <c:v>D</c:v>
                </c:pt>
              </c:strCache>
            </c:strRef>
          </c:xVal>
          <c:yVal>
            <c:numRef>
              <c:f>Sheet1!$D$2:$D$5</c:f>
              <c:numCache>
                <c:formatCode>General</c:formatCode>
                <c:ptCount val="4"/>
                <c:pt idx="0">
                  <c:v>0.62</c:v>
                </c:pt>
                <c:pt idx="1">
                  <c:v>1</c:v>
                </c:pt>
                <c:pt idx="2">
                  <c:v>1.4</c:v>
                </c:pt>
                <c:pt idx="3">
                  <c:v>1.58</c:v>
                </c:pt>
              </c:numCache>
            </c:numRef>
          </c:yVal>
          <c:smooth val="0"/>
        </c:ser>
        <c:dLbls>
          <c:showLegendKey val="0"/>
          <c:showVal val="0"/>
          <c:showCatName val="0"/>
          <c:showSerName val="0"/>
          <c:showPercent val="0"/>
          <c:showBubbleSize val="0"/>
        </c:dLbls>
        <c:axId val="145858296"/>
        <c:axId val="145858688"/>
      </c:scatterChart>
      <c:valAx>
        <c:axId val="145858296"/>
        <c:scaling>
          <c:orientation val="minMax"/>
          <c:max val="4"/>
          <c:min val="1"/>
        </c:scaling>
        <c:delete val="0"/>
        <c:axPos val="b"/>
        <c:majorGridlines>
          <c:spPr>
            <a:ln w="9525" cap="flat" cmpd="sng" algn="ctr">
              <a:solidFill>
                <a:schemeClr val="lt1">
                  <a:lumMod val="95000"/>
                  <a:alpha val="10000"/>
                </a:schemeClr>
              </a:solidFill>
              <a:round/>
            </a:ln>
            <a:effectLst/>
          </c:spPr>
        </c:majorGridlines>
        <c:numFmt formatCode="General" sourceLinked="0"/>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45858688"/>
        <c:crosses val="autoZero"/>
        <c:crossBetween val="midCat"/>
        <c:majorUnit val="1"/>
      </c:valAx>
      <c:valAx>
        <c:axId val="14585868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45858296"/>
        <c:crosses val="autoZero"/>
        <c:crossBetween val="midCat"/>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1"/>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352699-5835-44B6-9FB5-CF5ECA2FD7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E3E73A-C6CB-4B6C-B30F-276DB2B83715}">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0" dirty="0" smtClean="0">
              <a:solidFill>
                <a:srgbClr val="002060"/>
              </a:solidFill>
            </a:rPr>
            <a:t>Understand imaging and density reporting challenges</a:t>
          </a:r>
          <a:endParaRPr lang="en-US" sz="2400" dirty="0">
            <a:solidFill>
              <a:srgbClr val="002060"/>
            </a:solidFill>
          </a:endParaRPr>
        </a:p>
      </dgm:t>
    </dgm:pt>
    <dgm:pt modelId="{5747A813-DB9A-46AC-AC7B-25B56D96611C}" type="parTrans" cxnId="{8CEA2655-FF02-44D8-A54E-C5AAAD671017}">
      <dgm:prSet/>
      <dgm:spPr/>
      <dgm:t>
        <a:bodyPr/>
        <a:lstStyle/>
        <a:p>
          <a:endParaRPr lang="en-US"/>
        </a:p>
      </dgm:t>
    </dgm:pt>
    <dgm:pt modelId="{7AC2C603-E811-4409-9F46-4138B9960A28}" type="sibTrans" cxnId="{8CEA2655-FF02-44D8-A54E-C5AAAD671017}">
      <dgm:prSet/>
      <dgm:spPr/>
      <dgm:t>
        <a:bodyPr/>
        <a:lstStyle/>
        <a:p>
          <a:endParaRPr lang="en-US"/>
        </a:p>
      </dgm:t>
    </dgm:pt>
    <dgm:pt modelId="{AC400B11-2DAF-4EDC-AD15-C52888E895C2}">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0" dirty="0" smtClean="0">
              <a:solidFill>
                <a:srgbClr val="002060"/>
              </a:solidFill>
            </a:rPr>
            <a:t>Review ACR</a:t>
          </a:r>
          <a:r>
            <a:rPr lang="en-US" sz="2400" b="0" baseline="30000" dirty="0" smtClean="0">
              <a:solidFill>
                <a:srgbClr val="002060"/>
              </a:solidFill>
              <a:latin typeface="Arial" panose="020B0604020202020204" pitchFamily="34" charset="0"/>
              <a:cs typeface="Arial" panose="020B0604020202020204" pitchFamily="34" charset="0"/>
            </a:rPr>
            <a:t>®</a:t>
          </a:r>
          <a:r>
            <a:rPr lang="en-US" sz="2400" b="0" dirty="0" smtClean="0">
              <a:solidFill>
                <a:srgbClr val="002060"/>
              </a:solidFill>
            </a:rPr>
            <a:t> BI-RADS</a:t>
          </a:r>
          <a:r>
            <a:rPr lang="en-US" sz="2400" b="0" baseline="30000" dirty="0" smtClean="0">
              <a:solidFill>
                <a:srgbClr val="002060"/>
              </a:solidFill>
              <a:latin typeface="Arial" panose="020B0604020202020204" pitchFamily="34" charset="0"/>
              <a:cs typeface="Arial" panose="020B0604020202020204" pitchFamily="34" charset="0"/>
            </a:rPr>
            <a:t>® </a:t>
          </a:r>
          <a:r>
            <a:rPr lang="en-US" sz="2400" b="0" baseline="0" dirty="0" smtClean="0">
              <a:solidFill>
                <a:srgbClr val="002060"/>
              </a:solidFill>
              <a:latin typeface="Arial" panose="020B0604020202020204" pitchFamily="34" charset="0"/>
              <a:cs typeface="Arial" panose="020B0604020202020204" pitchFamily="34" charset="0"/>
            </a:rPr>
            <a:t>categories</a:t>
          </a:r>
          <a:endParaRPr lang="en-US" sz="2400" baseline="0" dirty="0">
            <a:solidFill>
              <a:srgbClr val="002060"/>
            </a:solidFill>
          </a:endParaRPr>
        </a:p>
      </dgm:t>
    </dgm:pt>
    <dgm:pt modelId="{53C49EF0-048C-4715-AB8D-61731A025FCC}" type="parTrans" cxnId="{4F809072-2899-4DF7-AC01-9EE177BDA0D1}">
      <dgm:prSet/>
      <dgm:spPr/>
      <dgm:t>
        <a:bodyPr/>
        <a:lstStyle/>
        <a:p>
          <a:endParaRPr lang="en-US"/>
        </a:p>
      </dgm:t>
    </dgm:pt>
    <dgm:pt modelId="{7577713A-8EDF-4002-ADDF-19D2B8AF3FB5}" type="sibTrans" cxnId="{4F809072-2899-4DF7-AC01-9EE177BDA0D1}">
      <dgm:prSet/>
      <dgm:spPr/>
      <dgm:t>
        <a:bodyPr/>
        <a:lstStyle/>
        <a:p>
          <a:endParaRPr lang="en-US"/>
        </a:p>
      </dgm:t>
    </dgm:pt>
    <dgm:pt modelId="{95CC5983-A166-48FA-B43F-B633706FD4D2}">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0" dirty="0" smtClean="0">
              <a:solidFill>
                <a:srgbClr val="002060"/>
              </a:solidFill>
            </a:rPr>
            <a:t>Describe Automated Breast Density Assessment Software</a:t>
          </a:r>
          <a:endParaRPr lang="en-US" sz="2400" dirty="0">
            <a:solidFill>
              <a:srgbClr val="002060"/>
            </a:solidFill>
          </a:endParaRPr>
        </a:p>
      </dgm:t>
    </dgm:pt>
    <dgm:pt modelId="{DB0DE1D6-6168-4D1E-811F-1737421D38DE}" type="parTrans" cxnId="{6D8E4E91-001F-48CE-8018-39B3C5D125CE}">
      <dgm:prSet/>
      <dgm:spPr/>
      <dgm:t>
        <a:bodyPr/>
        <a:lstStyle/>
        <a:p>
          <a:endParaRPr lang="en-US"/>
        </a:p>
      </dgm:t>
    </dgm:pt>
    <dgm:pt modelId="{A34C0522-08DA-476B-BACA-FD5E8A5C5870}" type="sibTrans" cxnId="{6D8E4E91-001F-48CE-8018-39B3C5D125CE}">
      <dgm:prSet/>
      <dgm:spPr/>
      <dgm:t>
        <a:bodyPr/>
        <a:lstStyle/>
        <a:p>
          <a:endParaRPr lang="en-US"/>
        </a:p>
      </dgm:t>
    </dgm:pt>
    <dgm:pt modelId="{D1DD0149-1FEE-437F-AA11-4A4AB505CFAC}">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0" dirty="0" smtClean="0">
              <a:solidFill>
                <a:srgbClr val="002060"/>
              </a:solidFill>
            </a:rPr>
            <a:t>Discuss 3D Mammography</a:t>
          </a:r>
          <a:r>
            <a:rPr lang="en-US" sz="2400" b="0" baseline="30000" dirty="0" smtClean="0">
              <a:solidFill>
                <a:srgbClr val="002060"/>
              </a:solidFill>
              <a:latin typeface="Arial" panose="020B0604020202020204" pitchFamily="34" charset="0"/>
              <a:cs typeface="Arial" panose="020B0604020202020204" pitchFamily="34" charset="0"/>
            </a:rPr>
            <a:t>™</a:t>
          </a:r>
          <a:r>
            <a:rPr lang="en-US" sz="2400" b="0" dirty="0" smtClean="0">
              <a:solidFill>
                <a:srgbClr val="002060"/>
              </a:solidFill>
            </a:rPr>
            <a:t> examinations</a:t>
          </a:r>
          <a:endParaRPr lang="en-US" sz="2400" dirty="0">
            <a:solidFill>
              <a:srgbClr val="002060"/>
            </a:solidFill>
          </a:endParaRPr>
        </a:p>
      </dgm:t>
    </dgm:pt>
    <dgm:pt modelId="{8EB7BAEE-E134-4360-9675-49B69BE3AAF4}" type="parTrans" cxnId="{46BCFBB8-1EE9-4C40-815D-1E68EC4F14D4}">
      <dgm:prSet/>
      <dgm:spPr/>
      <dgm:t>
        <a:bodyPr/>
        <a:lstStyle/>
        <a:p>
          <a:endParaRPr lang="en-US"/>
        </a:p>
      </dgm:t>
    </dgm:pt>
    <dgm:pt modelId="{A567BB5F-9BF5-4BF9-ADA0-7CC7C55816E3}" type="sibTrans" cxnId="{46BCFBB8-1EE9-4C40-815D-1E68EC4F14D4}">
      <dgm:prSet/>
      <dgm:spPr/>
      <dgm:t>
        <a:bodyPr/>
        <a:lstStyle/>
        <a:p>
          <a:endParaRPr lang="en-US"/>
        </a:p>
      </dgm:t>
    </dgm:pt>
    <dgm:pt modelId="{7D5A1822-7F0D-4F53-9E73-0E0DC3E256BB}">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smtClean="0">
              <a:solidFill>
                <a:srgbClr val="002060"/>
              </a:solidFill>
            </a:rPr>
            <a:t>Risk Factors associated with dense breasts</a:t>
          </a:r>
          <a:endParaRPr lang="en-US" sz="2400" dirty="0">
            <a:solidFill>
              <a:srgbClr val="002060"/>
            </a:solidFill>
          </a:endParaRPr>
        </a:p>
      </dgm:t>
    </dgm:pt>
    <dgm:pt modelId="{DD77388D-4405-4401-9A7A-DA5226A79984}" type="parTrans" cxnId="{731FFB69-520B-4637-A7A8-B01D572D59BF}">
      <dgm:prSet/>
      <dgm:spPr/>
      <dgm:t>
        <a:bodyPr/>
        <a:lstStyle/>
        <a:p>
          <a:endParaRPr lang="en-US"/>
        </a:p>
      </dgm:t>
    </dgm:pt>
    <dgm:pt modelId="{7BE0D4E3-23B7-4BA5-BCDE-BBACF816AEF2}" type="sibTrans" cxnId="{731FFB69-520B-4637-A7A8-B01D572D59BF}">
      <dgm:prSet/>
      <dgm:spPr/>
      <dgm:t>
        <a:bodyPr/>
        <a:lstStyle/>
        <a:p>
          <a:endParaRPr lang="en-US"/>
        </a:p>
      </dgm:t>
    </dgm:pt>
    <dgm:pt modelId="{D0653FFF-D631-4C9C-B8EB-70B438E13A60}" type="pres">
      <dgm:prSet presAssocID="{CA352699-5835-44B6-9FB5-CF5ECA2FD71F}" presName="linear" presStyleCnt="0">
        <dgm:presLayoutVars>
          <dgm:animLvl val="lvl"/>
          <dgm:resizeHandles val="exact"/>
        </dgm:presLayoutVars>
      </dgm:prSet>
      <dgm:spPr/>
      <dgm:t>
        <a:bodyPr/>
        <a:lstStyle/>
        <a:p>
          <a:endParaRPr lang="en-US"/>
        </a:p>
      </dgm:t>
    </dgm:pt>
    <dgm:pt modelId="{76506603-CD1C-493A-B6A0-D181F5253D15}" type="pres">
      <dgm:prSet presAssocID="{FAE3E73A-C6CB-4B6C-B30F-276DB2B83715}" presName="parentText" presStyleLbl="node1" presStyleIdx="0" presStyleCnt="5">
        <dgm:presLayoutVars>
          <dgm:chMax val="0"/>
          <dgm:bulletEnabled val="1"/>
        </dgm:presLayoutVars>
      </dgm:prSet>
      <dgm:spPr/>
      <dgm:t>
        <a:bodyPr/>
        <a:lstStyle/>
        <a:p>
          <a:endParaRPr lang="en-US"/>
        </a:p>
      </dgm:t>
    </dgm:pt>
    <dgm:pt modelId="{E01BEB63-9F47-4C56-AD81-FF113EF8DF7E}" type="pres">
      <dgm:prSet presAssocID="{7AC2C603-E811-4409-9F46-4138B9960A28}" presName="spacer" presStyleCnt="0"/>
      <dgm:spPr/>
    </dgm:pt>
    <dgm:pt modelId="{F87A6C36-B663-4899-A253-602B6E18949B}" type="pres">
      <dgm:prSet presAssocID="{7D5A1822-7F0D-4F53-9E73-0E0DC3E256BB}" presName="parentText" presStyleLbl="node1" presStyleIdx="1" presStyleCnt="5">
        <dgm:presLayoutVars>
          <dgm:chMax val="0"/>
          <dgm:bulletEnabled val="1"/>
        </dgm:presLayoutVars>
      </dgm:prSet>
      <dgm:spPr/>
      <dgm:t>
        <a:bodyPr/>
        <a:lstStyle/>
        <a:p>
          <a:endParaRPr lang="en-US"/>
        </a:p>
      </dgm:t>
    </dgm:pt>
    <dgm:pt modelId="{2200F263-60BA-49BB-8B51-94C4A5C4C619}" type="pres">
      <dgm:prSet presAssocID="{7BE0D4E3-23B7-4BA5-BCDE-BBACF816AEF2}" presName="spacer" presStyleCnt="0"/>
      <dgm:spPr/>
    </dgm:pt>
    <dgm:pt modelId="{8E6B8C3C-DA40-4591-80ED-EDD1E8EAA8A3}" type="pres">
      <dgm:prSet presAssocID="{AC400B11-2DAF-4EDC-AD15-C52888E895C2}" presName="parentText" presStyleLbl="node1" presStyleIdx="2" presStyleCnt="5">
        <dgm:presLayoutVars>
          <dgm:chMax val="0"/>
          <dgm:bulletEnabled val="1"/>
        </dgm:presLayoutVars>
      </dgm:prSet>
      <dgm:spPr/>
      <dgm:t>
        <a:bodyPr/>
        <a:lstStyle/>
        <a:p>
          <a:endParaRPr lang="en-US"/>
        </a:p>
      </dgm:t>
    </dgm:pt>
    <dgm:pt modelId="{8AC384BF-2AF3-44FE-9672-8807E22AF6C5}" type="pres">
      <dgm:prSet presAssocID="{7577713A-8EDF-4002-ADDF-19D2B8AF3FB5}" presName="spacer" presStyleCnt="0"/>
      <dgm:spPr/>
    </dgm:pt>
    <dgm:pt modelId="{5D6D6FB8-F72A-4953-85C7-5CA00489FBA9}" type="pres">
      <dgm:prSet presAssocID="{D1DD0149-1FEE-437F-AA11-4A4AB505CFAC}" presName="parentText" presStyleLbl="node1" presStyleIdx="3" presStyleCnt="5">
        <dgm:presLayoutVars>
          <dgm:chMax val="0"/>
          <dgm:bulletEnabled val="1"/>
        </dgm:presLayoutVars>
      </dgm:prSet>
      <dgm:spPr/>
      <dgm:t>
        <a:bodyPr/>
        <a:lstStyle/>
        <a:p>
          <a:endParaRPr lang="en-US"/>
        </a:p>
      </dgm:t>
    </dgm:pt>
    <dgm:pt modelId="{91B84209-D050-446C-8D8E-B6D85FFED027}" type="pres">
      <dgm:prSet presAssocID="{A567BB5F-9BF5-4BF9-ADA0-7CC7C55816E3}" presName="spacer" presStyleCnt="0"/>
      <dgm:spPr/>
    </dgm:pt>
    <dgm:pt modelId="{A30A1A2B-F5E8-4FF4-8E94-89837A53C5AB}" type="pres">
      <dgm:prSet presAssocID="{95CC5983-A166-48FA-B43F-B633706FD4D2}" presName="parentText" presStyleLbl="node1" presStyleIdx="4" presStyleCnt="5">
        <dgm:presLayoutVars>
          <dgm:chMax val="0"/>
          <dgm:bulletEnabled val="1"/>
        </dgm:presLayoutVars>
      </dgm:prSet>
      <dgm:spPr/>
      <dgm:t>
        <a:bodyPr/>
        <a:lstStyle/>
        <a:p>
          <a:endParaRPr lang="en-US"/>
        </a:p>
      </dgm:t>
    </dgm:pt>
  </dgm:ptLst>
  <dgm:cxnLst>
    <dgm:cxn modelId="{46BCFBB8-1EE9-4C40-815D-1E68EC4F14D4}" srcId="{CA352699-5835-44B6-9FB5-CF5ECA2FD71F}" destId="{D1DD0149-1FEE-437F-AA11-4A4AB505CFAC}" srcOrd="3" destOrd="0" parTransId="{8EB7BAEE-E134-4360-9675-49B69BE3AAF4}" sibTransId="{A567BB5F-9BF5-4BF9-ADA0-7CC7C55816E3}"/>
    <dgm:cxn modelId="{1205D1CC-E9E9-4DCD-9720-E45CD0D58304}" type="presOf" srcId="{FAE3E73A-C6CB-4B6C-B30F-276DB2B83715}" destId="{76506603-CD1C-493A-B6A0-D181F5253D15}" srcOrd="0" destOrd="0" presId="urn:microsoft.com/office/officeart/2005/8/layout/vList2"/>
    <dgm:cxn modelId="{4F809072-2899-4DF7-AC01-9EE177BDA0D1}" srcId="{CA352699-5835-44B6-9FB5-CF5ECA2FD71F}" destId="{AC400B11-2DAF-4EDC-AD15-C52888E895C2}" srcOrd="2" destOrd="0" parTransId="{53C49EF0-048C-4715-AB8D-61731A025FCC}" sibTransId="{7577713A-8EDF-4002-ADDF-19D2B8AF3FB5}"/>
    <dgm:cxn modelId="{731FFB69-520B-4637-A7A8-B01D572D59BF}" srcId="{CA352699-5835-44B6-9FB5-CF5ECA2FD71F}" destId="{7D5A1822-7F0D-4F53-9E73-0E0DC3E256BB}" srcOrd="1" destOrd="0" parTransId="{DD77388D-4405-4401-9A7A-DA5226A79984}" sibTransId="{7BE0D4E3-23B7-4BA5-BCDE-BBACF816AEF2}"/>
    <dgm:cxn modelId="{5E9A3C3E-AA46-4D90-A5B4-ED7A234232CC}" type="presOf" srcId="{CA352699-5835-44B6-9FB5-CF5ECA2FD71F}" destId="{D0653FFF-D631-4C9C-B8EB-70B438E13A60}" srcOrd="0" destOrd="0" presId="urn:microsoft.com/office/officeart/2005/8/layout/vList2"/>
    <dgm:cxn modelId="{BAA1F8CC-D1C4-43D5-8C9C-6C7D534DACAA}" type="presOf" srcId="{D1DD0149-1FEE-437F-AA11-4A4AB505CFAC}" destId="{5D6D6FB8-F72A-4953-85C7-5CA00489FBA9}" srcOrd="0" destOrd="0" presId="urn:microsoft.com/office/officeart/2005/8/layout/vList2"/>
    <dgm:cxn modelId="{45131444-D1B3-4430-970D-0BAC2D1E5274}" type="presOf" srcId="{7D5A1822-7F0D-4F53-9E73-0E0DC3E256BB}" destId="{F87A6C36-B663-4899-A253-602B6E18949B}" srcOrd="0" destOrd="0" presId="urn:microsoft.com/office/officeart/2005/8/layout/vList2"/>
    <dgm:cxn modelId="{6D8E4E91-001F-48CE-8018-39B3C5D125CE}" srcId="{CA352699-5835-44B6-9FB5-CF5ECA2FD71F}" destId="{95CC5983-A166-48FA-B43F-B633706FD4D2}" srcOrd="4" destOrd="0" parTransId="{DB0DE1D6-6168-4D1E-811F-1737421D38DE}" sibTransId="{A34C0522-08DA-476B-BACA-FD5E8A5C5870}"/>
    <dgm:cxn modelId="{31C12AA6-4647-4B9E-80F1-9D4495A14757}" type="presOf" srcId="{95CC5983-A166-48FA-B43F-B633706FD4D2}" destId="{A30A1A2B-F5E8-4FF4-8E94-89837A53C5AB}" srcOrd="0" destOrd="0" presId="urn:microsoft.com/office/officeart/2005/8/layout/vList2"/>
    <dgm:cxn modelId="{5E292D99-46B6-427C-9ABE-0E249373422A}" type="presOf" srcId="{AC400B11-2DAF-4EDC-AD15-C52888E895C2}" destId="{8E6B8C3C-DA40-4591-80ED-EDD1E8EAA8A3}" srcOrd="0" destOrd="0" presId="urn:microsoft.com/office/officeart/2005/8/layout/vList2"/>
    <dgm:cxn modelId="{8CEA2655-FF02-44D8-A54E-C5AAAD671017}" srcId="{CA352699-5835-44B6-9FB5-CF5ECA2FD71F}" destId="{FAE3E73A-C6CB-4B6C-B30F-276DB2B83715}" srcOrd="0" destOrd="0" parTransId="{5747A813-DB9A-46AC-AC7B-25B56D96611C}" sibTransId="{7AC2C603-E811-4409-9F46-4138B9960A28}"/>
    <dgm:cxn modelId="{B236661F-07AD-4647-80CB-B967DAEBB590}" type="presParOf" srcId="{D0653FFF-D631-4C9C-B8EB-70B438E13A60}" destId="{76506603-CD1C-493A-B6A0-D181F5253D15}" srcOrd="0" destOrd="0" presId="urn:microsoft.com/office/officeart/2005/8/layout/vList2"/>
    <dgm:cxn modelId="{48CAEDA5-3051-46D2-A6DF-60E5F0981B0B}" type="presParOf" srcId="{D0653FFF-D631-4C9C-B8EB-70B438E13A60}" destId="{E01BEB63-9F47-4C56-AD81-FF113EF8DF7E}" srcOrd="1" destOrd="0" presId="urn:microsoft.com/office/officeart/2005/8/layout/vList2"/>
    <dgm:cxn modelId="{810E0320-8EAA-45A7-8260-DF1530F59B3F}" type="presParOf" srcId="{D0653FFF-D631-4C9C-B8EB-70B438E13A60}" destId="{F87A6C36-B663-4899-A253-602B6E18949B}" srcOrd="2" destOrd="0" presId="urn:microsoft.com/office/officeart/2005/8/layout/vList2"/>
    <dgm:cxn modelId="{6DFA1BAF-5ED7-4AFD-850A-998B5EA1C961}" type="presParOf" srcId="{D0653FFF-D631-4C9C-B8EB-70B438E13A60}" destId="{2200F263-60BA-49BB-8B51-94C4A5C4C619}" srcOrd="3" destOrd="0" presId="urn:microsoft.com/office/officeart/2005/8/layout/vList2"/>
    <dgm:cxn modelId="{8BCB8B18-8B2A-4CC2-A4B5-0C9008E64EAE}" type="presParOf" srcId="{D0653FFF-D631-4C9C-B8EB-70B438E13A60}" destId="{8E6B8C3C-DA40-4591-80ED-EDD1E8EAA8A3}" srcOrd="4" destOrd="0" presId="urn:microsoft.com/office/officeart/2005/8/layout/vList2"/>
    <dgm:cxn modelId="{44C4DF59-4499-4B89-BBAA-EC6BAB067B97}" type="presParOf" srcId="{D0653FFF-D631-4C9C-B8EB-70B438E13A60}" destId="{8AC384BF-2AF3-44FE-9672-8807E22AF6C5}" srcOrd="5" destOrd="0" presId="urn:microsoft.com/office/officeart/2005/8/layout/vList2"/>
    <dgm:cxn modelId="{C4396429-22CE-4D0F-B903-EE35C78AD58D}" type="presParOf" srcId="{D0653FFF-D631-4C9C-B8EB-70B438E13A60}" destId="{5D6D6FB8-F72A-4953-85C7-5CA00489FBA9}" srcOrd="6" destOrd="0" presId="urn:microsoft.com/office/officeart/2005/8/layout/vList2"/>
    <dgm:cxn modelId="{35DE397C-88D5-4B12-830D-1C33553527F2}" type="presParOf" srcId="{D0653FFF-D631-4C9C-B8EB-70B438E13A60}" destId="{91B84209-D050-446C-8D8E-B6D85FFED027}" srcOrd="7" destOrd="0" presId="urn:microsoft.com/office/officeart/2005/8/layout/vList2"/>
    <dgm:cxn modelId="{A40EDE3C-3425-4E95-9CCB-D13ECE49CE27}" type="presParOf" srcId="{D0653FFF-D631-4C9C-B8EB-70B438E13A60}" destId="{A30A1A2B-F5E8-4FF4-8E94-89837A53C5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6E55C4-4A0C-4034-9EA0-4D67F8A22BC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1B04762-3B4E-47E4-8A21-B8193F7E6592}">
      <dgm:prSet custT="1"/>
      <dgm:spPr/>
      <dgm:t>
        <a:bodyPr/>
        <a:lstStyle/>
        <a:p>
          <a:pPr rtl="0"/>
          <a:r>
            <a:rPr lang="en-US" sz="2400" b="1" dirty="0" smtClean="0">
              <a:solidFill>
                <a:schemeClr val="tx1">
                  <a:lumMod val="65000"/>
                </a:schemeClr>
              </a:solidFill>
            </a:rPr>
            <a:t>Perform a standard  tomosynthesis scan</a:t>
          </a:r>
          <a:endParaRPr lang="en-US" sz="2400" dirty="0">
            <a:solidFill>
              <a:schemeClr val="tx1">
                <a:lumMod val="65000"/>
              </a:schemeClr>
            </a:solidFill>
          </a:endParaRPr>
        </a:p>
      </dgm:t>
    </dgm:pt>
    <dgm:pt modelId="{C2B7F696-67E3-43A7-9A7E-DB2C66F154D4}" type="parTrans" cxnId="{01D1EB39-D20E-45A6-9B64-24DF11005ED3}">
      <dgm:prSet/>
      <dgm:spPr/>
      <dgm:t>
        <a:bodyPr/>
        <a:lstStyle/>
        <a:p>
          <a:endParaRPr lang="en-US"/>
        </a:p>
      </dgm:t>
    </dgm:pt>
    <dgm:pt modelId="{3987D7A4-D8E3-473F-8BC6-703F6B15F8FB}" type="sibTrans" cxnId="{01D1EB39-D20E-45A6-9B64-24DF11005ED3}">
      <dgm:prSet/>
      <dgm:spPr/>
      <dgm:t>
        <a:bodyPr/>
        <a:lstStyle/>
        <a:p>
          <a:endParaRPr lang="en-US"/>
        </a:p>
      </dgm:t>
    </dgm:pt>
    <dgm:pt modelId="{A802A7EE-1A64-41BC-A92A-C6C80D6CAA45}">
      <dgm:prSet custT="1"/>
      <dgm:spPr/>
      <dgm:t>
        <a:bodyPr/>
        <a:lstStyle/>
        <a:p>
          <a:pPr rtl="0"/>
          <a:r>
            <a:rPr lang="en-US" sz="2400" b="1" dirty="0" smtClean="0"/>
            <a:t>Reconstruct  tomosynthesis slices</a:t>
          </a:r>
          <a:endParaRPr lang="en-US" sz="2400" dirty="0"/>
        </a:p>
      </dgm:t>
    </dgm:pt>
    <dgm:pt modelId="{8EFBCB48-EB8F-479C-B1A6-D6072281BF2C}" type="parTrans" cxnId="{355FB079-B6E5-4825-B787-CE5ED0380033}">
      <dgm:prSet/>
      <dgm:spPr/>
      <dgm:t>
        <a:bodyPr/>
        <a:lstStyle/>
        <a:p>
          <a:endParaRPr lang="en-US"/>
        </a:p>
      </dgm:t>
    </dgm:pt>
    <dgm:pt modelId="{FFF6BD78-231C-4FA5-BA59-4F547562336C}" type="sibTrans" cxnId="{355FB079-B6E5-4825-B787-CE5ED0380033}">
      <dgm:prSet/>
      <dgm:spPr/>
      <dgm:t>
        <a:bodyPr/>
        <a:lstStyle/>
        <a:p>
          <a:endParaRPr lang="en-US"/>
        </a:p>
      </dgm:t>
    </dgm:pt>
    <dgm:pt modelId="{E6708E80-4730-4CA9-AA4C-97EAC5AFBE1D}" type="pres">
      <dgm:prSet presAssocID="{156E55C4-4A0C-4034-9EA0-4D67F8A22BCD}" presName="linear" presStyleCnt="0">
        <dgm:presLayoutVars>
          <dgm:animLvl val="lvl"/>
          <dgm:resizeHandles val="exact"/>
        </dgm:presLayoutVars>
      </dgm:prSet>
      <dgm:spPr/>
      <dgm:t>
        <a:bodyPr/>
        <a:lstStyle/>
        <a:p>
          <a:endParaRPr lang="en-US"/>
        </a:p>
      </dgm:t>
    </dgm:pt>
    <dgm:pt modelId="{C7EF47BB-1C4A-4618-A566-A45580FC32B6}" type="pres">
      <dgm:prSet presAssocID="{21B04762-3B4E-47E4-8A21-B8193F7E6592}" presName="parentText" presStyleLbl="node1" presStyleIdx="0" presStyleCnt="2">
        <dgm:presLayoutVars>
          <dgm:chMax val="0"/>
          <dgm:bulletEnabled val="1"/>
        </dgm:presLayoutVars>
      </dgm:prSet>
      <dgm:spPr/>
      <dgm:t>
        <a:bodyPr/>
        <a:lstStyle/>
        <a:p>
          <a:endParaRPr lang="en-US"/>
        </a:p>
      </dgm:t>
    </dgm:pt>
    <dgm:pt modelId="{D15F9844-82AB-4810-BBB7-A046856B6057}" type="pres">
      <dgm:prSet presAssocID="{3987D7A4-D8E3-473F-8BC6-703F6B15F8FB}" presName="spacer" presStyleCnt="0"/>
      <dgm:spPr/>
    </dgm:pt>
    <dgm:pt modelId="{A096A043-AADE-4C06-BC5D-2ED1A735AA46}" type="pres">
      <dgm:prSet presAssocID="{A802A7EE-1A64-41BC-A92A-C6C80D6CAA45}" presName="parentText" presStyleLbl="node1" presStyleIdx="1" presStyleCnt="2">
        <dgm:presLayoutVars>
          <dgm:chMax val="0"/>
          <dgm:bulletEnabled val="1"/>
        </dgm:presLayoutVars>
      </dgm:prSet>
      <dgm:spPr/>
      <dgm:t>
        <a:bodyPr/>
        <a:lstStyle/>
        <a:p>
          <a:endParaRPr lang="en-US"/>
        </a:p>
      </dgm:t>
    </dgm:pt>
  </dgm:ptLst>
  <dgm:cxnLst>
    <dgm:cxn modelId="{01D1EB39-D20E-45A6-9B64-24DF11005ED3}" srcId="{156E55C4-4A0C-4034-9EA0-4D67F8A22BCD}" destId="{21B04762-3B4E-47E4-8A21-B8193F7E6592}" srcOrd="0" destOrd="0" parTransId="{C2B7F696-67E3-43A7-9A7E-DB2C66F154D4}" sibTransId="{3987D7A4-D8E3-473F-8BC6-703F6B15F8FB}"/>
    <dgm:cxn modelId="{3266835D-5B2E-4CBD-B98E-E04EEF9AC833}" type="presOf" srcId="{A802A7EE-1A64-41BC-A92A-C6C80D6CAA45}" destId="{A096A043-AADE-4C06-BC5D-2ED1A735AA46}" srcOrd="0" destOrd="0" presId="urn:microsoft.com/office/officeart/2005/8/layout/vList2"/>
    <dgm:cxn modelId="{355FB079-B6E5-4825-B787-CE5ED0380033}" srcId="{156E55C4-4A0C-4034-9EA0-4D67F8A22BCD}" destId="{A802A7EE-1A64-41BC-A92A-C6C80D6CAA45}" srcOrd="1" destOrd="0" parTransId="{8EFBCB48-EB8F-479C-B1A6-D6072281BF2C}" sibTransId="{FFF6BD78-231C-4FA5-BA59-4F547562336C}"/>
    <dgm:cxn modelId="{D962704A-98DA-4949-8442-6D305AC59401}" type="presOf" srcId="{156E55C4-4A0C-4034-9EA0-4D67F8A22BCD}" destId="{E6708E80-4730-4CA9-AA4C-97EAC5AFBE1D}" srcOrd="0" destOrd="0" presId="urn:microsoft.com/office/officeart/2005/8/layout/vList2"/>
    <dgm:cxn modelId="{EFDBDB8B-2828-4A9A-930A-CF36BE5AEEDA}" type="presOf" srcId="{21B04762-3B4E-47E4-8A21-B8193F7E6592}" destId="{C7EF47BB-1C4A-4618-A566-A45580FC32B6}" srcOrd="0" destOrd="0" presId="urn:microsoft.com/office/officeart/2005/8/layout/vList2"/>
    <dgm:cxn modelId="{D3784615-5609-476F-8A67-C8C521326BF3}" type="presParOf" srcId="{E6708E80-4730-4CA9-AA4C-97EAC5AFBE1D}" destId="{C7EF47BB-1C4A-4618-A566-A45580FC32B6}" srcOrd="0" destOrd="0" presId="urn:microsoft.com/office/officeart/2005/8/layout/vList2"/>
    <dgm:cxn modelId="{D08C8F8A-02F1-4767-967E-8CB2A79992E3}" type="presParOf" srcId="{E6708E80-4730-4CA9-AA4C-97EAC5AFBE1D}" destId="{D15F9844-82AB-4810-BBB7-A046856B6057}" srcOrd="1" destOrd="0" presId="urn:microsoft.com/office/officeart/2005/8/layout/vList2"/>
    <dgm:cxn modelId="{C7BE2FA8-1568-47B1-A616-CE44661423D5}" type="presParOf" srcId="{E6708E80-4730-4CA9-AA4C-97EAC5AFBE1D}" destId="{A096A043-AADE-4C06-BC5D-2ED1A735AA4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6EFCDC-BC66-4AA9-BB90-06A04DA8DD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79DE6E-0918-4576-889D-5672AD02530C}">
      <dgm:prSet/>
      <dgm:spPr/>
      <dgm:t>
        <a:bodyPr/>
        <a:lstStyle/>
        <a:p>
          <a:pPr rtl="0"/>
          <a:r>
            <a:rPr lang="en-US" b="1" dirty="0" smtClean="0">
              <a:solidFill>
                <a:schemeClr val="tx1">
                  <a:lumMod val="65000"/>
                </a:schemeClr>
              </a:solidFill>
            </a:rPr>
            <a:t>Perform a standard  tomosynthesis scan</a:t>
          </a:r>
          <a:endParaRPr lang="en-US" dirty="0">
            <a:solidFill>
              <a:schemeClr val="tx1">
                <a:lumMod val="65000"/>
              </a:schemeClr>
            </a:solidFill>
          </a:endParaRPr>
        </a:p>
      </dgm:t>
    </dgm:pt>
    <dgm:pt modelId="{85A19879-6626-4D83-B21A-6FFD369A4E67}" type="parTrans" cxnId="{D9BD9FA2-2CBC-4C15-8243-847836FEAD27}">
      <dgm:prSet/>
      <dgm:spPr/>
      <dgm:t>
        <a:bodyPr/>
        <a:lstStyle/>
        <a:p>
          <a:endParaRPr lang="en-US"/>
        </a:p>
      </dgm:t>
    </dgm:pt>
    <dgm:pt modelId="{8B6CB042-5761-459A-B894-C79B0FEBA028}" type="sibTrans" cxnId="{D9BD9FA2-2CBC-4C15-8243-847836FEAD27}">
      <dgm:prSet/>
      <dgm:spPr/>
      <dgm:t>
        <a:bodyPr/>
        <a:lstStyle/>
        <a:p>
          <a:endParaRPr lang="en-US"/>
        </a:p>
      </dgm:t>
    </dgm:pt>
    <dgm:pt modelId="{9571323D-90EF-476E-9AD3-A55F7D58E78A}">
      <dgm:prSet/>
      <dgm:spPr/>
      <dgm:t>
        <a:bodyPr/>
        <a:lstStyle/>
        <a:p>
          <a:pPr rtl="0"/>
          <a:r>
            <a:rPr lang="en-US" b="1" dirty="0" smtClean="0">
              <a:solidFill>
                <a:schemeClr val="tx1">
                  <a:lumMod val="65000"/>
                </a:schemeClr>
              </a:solidFill>
            </a:rPr>
            <a:t>Reconstruct tomosynthesis slices</a:t>
          </a:r>
          <a:endParaRPr lang="en-US" dirty="0">
            <a:solidFill>
              <a:schemeClr val="tx1">
                <a:lumMod val="65000"/>
              </a:schemeClr>
            </a:solidFill>
          </a:endParaRPr>
        </a:p>
      </dgm:t>
    </dgm:pt>
    <dgm:pt modelId="{A0191F45-E014-4FCC-B16A-DB4A44B19DDB}" type="parTrans" cxnId="{6BDA6881-5F1C-4DCF-904D-6B20217A93AD}">
      <dgm:prSet/>
      <dgm:spPr/>
      <dgm:t>
        <a:bodyPr/>
        <a:lstStyle/>
        <a:p>
          <a:endParaRPr lang="en-US"/>
        </a:p>
      </dgm:t>
    </dgm:pt>
    <dgm:pt modelId="{59ED9EDF-E114-43B4-8D84-D73983413011}" type="sibTrans" cxnId="{6BDA6881-5F1C-4DCF-904D-6B20217A93AD}">
      <dgm:prSet/>
      <dgm:spPr/>
      <dgm:t>
        <a:bodyPr/>
        <a:lstStyle/>
        <a:p>
          <a:endParaRPr lang="en-US"/>
        </a:p>
      </dgm:t>
    </dgm:pt>
    <dgm:pt modelId="{43262609-0FF5-403B-B2EE-39CBBB25C0D4}">
      <dgm:prSet/>
      <dgm:spPr/>
      <dgm:t>
        <a:bodyPr/>
        <a:lstStyle/>
        <a:p>
          <a:pPr rtl="0"/>
          <a:r>
            <a:rPr lang="en-US" b="1" dirty="0" smtClean="0"/>
            <a:t>Generated 2D image</a:t>
          </a:r>
          <a:endParaRPr lang="en-US" dirty="0"/>
        </a:p>
      </dgm:t>
    </dgm:pt>
    <dgm:pt modelId="{9FA42995-72A1-4D93-A051-2D2DCCCA4337}" type="parTrans" cxnId="{D5A398AB-4934-4AB7-ABE9-916D61FCB191}">
      <dgm:prSet/>
      <dgm:spPr/>
      <dgm:t>
        <a:bodyPr/>
        <a:lstStyle/>
        <a:p>
          <a:endParaRPr lang="en-US"/>
        </a:p>
      </dgm:t>
    </dgm:pt>
    <dgm:pt modelId="{64E3FF9C-2035-415B-BE46-E10E281A9908}" type="sibTrans" cxnId="{D5A398AB-4934-4AB7-ABE9-916D61FCB191}">
      <dgm:prSet/>
      <dgm:spPr/>
      <dgm:t>
        <a:bodyPr/>
        <a:lstStyle/>
        <a:p>
          <a:endParaRPr lang="en-US"/>
        </a:p>
      </dgm:t>
    </dgm:pt>
    <dgm:pt modelId="{6E5F4C2F-7092-42DD-9879-66582FADB978}">
      <dgm:prSet/>
      <dgm:spPr/>
      <dgm:t>
        <a:bodyPr/>
        <a:lstStyle/>
        <a:p>
          <a:pPr rtl="0"/>
          <a:r>
            <a:rPr lang="en-US" b="1" smtClean="0"/>
            <a:t>Available in any tomosynthesis view</a:t>
          </a:r>
          <a:endParaRPr lang="en-US"/>
        </a:p>
      </dgm:t>
    </dgm:pt>
    <dgm:pt modelId="{ECE084B6-D7D8-4083-9AAF-DF6ED68B2907}" type="parTrans" cxnId="{7B0AA806-70BC-48DC-AC26-74161D221848}">
      <dgm:prSet/>
      <dgm:spPr/>
      <dgm:t>
        <a:bodyPr/>
        <a:lstStyle/>
        <a:p>
          <a:endParaRPr lang="en-US"/>
        </a:p>
      </dgm:t>
    </dgm:pt>
    <dgm:pt modelId="{9E1843BD-E346-4FB1-B451-B348416600AF}" type="sibTrans" cxnId="{7B0AA806-70BC-48DC-AC26-74161D221848}">
      <dgm:prSet/>
      <dgm:spPr/>
      <dgm:t>
        <a:bodyPr/>
        <a:lstStyle/>
        <a:p>
          <a:endParaRPr lang="en-US"/>
        </a:p>
      </dgm:t>
    </dgm:pt>
    <dgm:pt modelId="{07282158-B73A-4030-8868-24C1325D4C85}" type="pres">
      <dgm:prSet presAssocID="{EF6EFCDC-BC66-4AA9-BB90-06A04DA8DD2F}" presName="linear" presStyleCnt="0">
        <dgm:presLayoutVars>
          <dgm:animLvl val="lvl"/>
          <dgm:resizeHandles val="exact"/>
        </dgm:presLayoutVars>
      </dgm:prSet>
      <dgm:spPr/>
      <dgm:t>
        <a:bodyPr/>
        <a:lstStyle/>
        <a:p>
          <a:endParaRPr lang="en-US"/>
        </a:p>
      </dgm:t>
    </dgm:pt>
    <dgm:pt modelId="{57571B7E-D387-4E7A-8E04-65A873711C39}" type="pres">
      <dgm:prSet presAssocID="{F379DE6E-0918-4576-889D-5672AD02530C}" presName="parentText" presStyleLbl="node1" presStyleIdx="0" presStyleCnt="4">
        <dgm:presLayoutVars>
          <dgm:chMax val="0"/>
          <dgm:bulletEnabled val="1"/>
        </dgm:presLayoutVars>
      </dgm:prSet>
      <dgm:spPr/>
      <dgm:t>
        <a:bodyPr/>
        <a:lstStyle/>
        <a:p>
          <a:endParaRPr lang="en-US"/>
        </a:p>
      </dgm:t>
    </dgm:pt>
    <dgm:pt modelId="{223BD5E1-9FD3-4EC4-8861-A8091F4A3309}" type="pres">
      <dgm:prSet presAssocID="{8B6CB042-5761-459A-B894-C79B0FEBA028}" presName="spacer" presStyleCnt="0"/>
      <dgm:spPr/>
    </dgm:pt>
    <dgm:pt modelId="{44C8C2B9-39FA-4693-BAA9-BBBD524A3268}" type="pres">
      <dgm:prSet presAssocID="{9571323D-90EF-476E-9AD3-A55F7D58E78A}" presName="parentText" presStyleLbl="node1" presStyleIdx="1" presStyleCnt="4">
        <dgm:presLayoutVars>
          <dgm:chMax val="0"/>
          <dgm:bulletEnabled val="1"/>
        </dgm:presLayoutVars>
      </dgm:prSet>
      <dgm:spPr/>
      <dgm:t>
        <a:bodyPr/>
        <a:lstStyle/>
        <a:p>
          <a:endParaRPr lang="en-US"/>
        </a:p>
      </dgm:t>
    </dgm:pt>
    <dgm:pt modelId="{FE7FB66A-CDA2-4F0E-AA96-050823980BF5}" type="pres">
      <dgm:prSet presAssocID="{59ED9EDF-E114-43B4-8D84-D73983413011}" presName="spacer" presStyleCnt="0"/>
      <dgm:spPr/>
    </dgm:pt>
    <dgm:pt modelId="{DC6356E2-A8B4-405C-BDF9-BEAA7B544445}" type="pres">
      <dgm:prSet presAssocID="{43262609-0FF5-403B-B2EE-39CBBB25C0D4}" presName="parentText" presStyleLbl="node1" presStyleIdx="2" presStyleCnt="4">
        <dgm:presLayoutVars>
          <dgm:chMax val="0"/>
          <dgm:bulletEnabled val="1"/>
        </dgm:presLayoutVars>
      </dgm:prSet>
      <dgm:spPr/>
      <dgm:t>
        <a:bodyPr/>
        <a:lstStyle/>
        <a:p>
          <a:endParaRPr lang="en-US"/>
        </a:p>
      </dgm:t>
    </dgm:pt>
    <dgm:pt modelId="{E72EFF52-9511-4E2B-AFC0-116601F1EABF}" type="pres">
      <dgm:prSet presAssocID="{64E3FF9C-2035-415B-BE46-E10E281A9908}" presName="spacer" presStyleCnt="0"/>
      <dgm:spPr/>
    </dgm:pt>
    <dgm:pt modelId="{21D56CB8-D336-4748-B157-825A9CD24807}" type="pres">
      <dgm:prSet presAssocID="{6E5F4C2F-7092-42DD-9879-66582FADB978}" presName="parentText" presStyleLbl="node1" presStyleIdx="3" presStyleCnt="4">
        <dgm:presLayoutVars>
          <dgm:chMax val="0"/>
          <dgm:bulletEnabled val="1"/>
        </dgm:presLayoutVars>
      </dgm:prSet>
      <dgm:spPr/>
      <dgm:t>
        <a:bodyPr/>
        <a:lstStyle/>
        <a:p>
          <a:endParaRPr lang="en-US"/>
        </a:p>
      </dgm:t>
    </dgm:pt>
  </dgm:ptLst>
  <dgm:cxnLst>
    <dgm:cxn modelId="{D5A398AB-4934-4AB7-ABE9-916D61FCB191}" srcId="{EF6EFCDC-BC66-4AA9-BB90-06A04DA8DD2F}" destId="{43262609-0FF5-403B-B2EE-39CBBB25C0D4}" srcOrd="2" destOrd="0" parTransId="{9FA42995-72A1-4D93-A051-2D2DCCCA4337}" sibTransId="{64E3FF9C-2035-415B-BE46-E10E281A9908}"/>
    <dgm:cxn modelId="{6BDA6881-5F1C-4DCF-904D-6B20217A93AD}" srcId="{EF6EFCDC-BC66-4AA9-BB90-06A04DA8DD2F}" destId="{9571323D-90EF-476E-9AD3-A55F7D58E78A}" srcOrd="1" destOrd="0" parTransId="{A0191F45-E014-4FCC-B16A-DB4A44B19DDB}" sibTransId="{59ED9EDF-E114-43B4-8D84-D73983413011}"/>
    <dgm:cxn modelId="{A7A9CD32-846E-404B-B576-72BB8125431F}" type="presOf" srcId="{9571323D-90EF-476E-9AD3-A55F7D58E78A}" destId="{44C8C2B9-39FA-4693-BAA9-BBBD524A3268}" srcOrd="0" destOrd="0" presId="urn:microsoft.com/office/officeart/2005/8/layout/vList2"/>
    <dgm:cxn modelId="{87E3BB90-182A-4D1A-B95D-FF7B2FCB6D55}" type="presOf" srcId="{EF6EFCDC-BC66-4AA9-BB90-06A04DA8DD2F}" destId="{07282158-B73A-4030-8868-24C1325D4C85}" srcOrd="0" destOrd="0" presId="urn:microsoft.com/office/officeart/2005/8/layout/vList2"/>
    <dgm:cxn modelId="{8696454F-54A7-4013-B794-34BD08B905D4}" type="presOf" srcId="{6E5F4C2F-7092-42DD-9879-66582FADB978}" destId="{21D56CB8-D336-4748-B157-825A9CD24807}" srcOrd="0" destOrd="0" presId="urn:microsoft.com/office/officeart/2005/8/layout/vList2"/>
    <dgm:cxn modelId="{7B0AA806-70BC-48DC-AC26-74161D221848}" srcId="{EF6EFCDC-BC66-4AA9-BB90-06A04DA8DD2F}" destId="{6E5F4C2F-7092-42DD-9879-66582FADB978}" srcOrd="3" destOrd="0" parTransId="{ECE084B6-D7D8-4083-9AAF-DF6ED68B2907}" sibTransId="{9E1843BD-E346-4FB1-B451-B348416600AF}"/>
    <dgm:cxn modelId="{D9BD9FA2-2CBC-4C15-8243-847836FEAD27}" srcId="{EF6EFCDC-BC66-4AA9-BB90-06A04DA8DD2F}" destId="{F379DE6E-0918-4576-889D-5672AD02530C}" srcOrd="0" destOrd="0" parTransId="{85A19879-6626-4D83-B21A-6FFD369A4E67}" sibTransId="{8B6CB042-5761-459A-B894-C79B0FEBA028}"/>
    <dgm:cxn modelId="{3CC3189F-39D0-40CE-B69B-ACFC20668116}" type="presOf" srcId="{43262609-0FF5-403B-B2EE-39CBBB25C0D4}" destId="{DC6356E2-A8B4-405C-BDF9-BEAA7B544445}" srcOrd="0" destOrd="0" presId="urn:microsoft.com/office/officeart/2005/8/layout/vList2"/>
    <dgm:cxn modelId="{EA3817F0-3383-4A72-B270-2C0C3C9386E3}" type="presOf" srcId="{F379DE6E-0918-4576-889D-5672AD02530C}" destId="{57571B7E-D387-4E7A-8E04-65A873711C39}" srcOrd="0" destOrd="0" presId="urn:microsoft.com/office/officeart/2005/8/layout/vList2"/>
    <dgm:cxn modelId="{DF92338B-D339-45C7-89AD-31799BDFDCDE}" type="presParOf" srcId="{07282158-B73A-4030-8868-24C1325D4C85}" destId="{57571B7E-D387-4E7A-8E04-65A873711C39}" srcOrd="0" destOrd="0" presId="urn:microsoft.com/office/officeart/2005/8/layout/vList2"/>
    <dgm:cxn modelId="{A783C76E-636B-4DC8-A75C-6DCA9839DB0F}" type="presParOf" srcId="{07282158-B73A-4030-8868-24C1325D4C85}" destId="{223BD5E1-9FD3-4EC4-8861-A8091F4A3309}" srcOrd="1" destOrd="0" presId="urn:microsoft.com/office/officeart/2005/8/layout/vList2"/>
    <dgm:cxn modelId="{9FE30A68-4030-4F0C-9734-466BB45F4A89}" type="presParOf" srcId="{07282158-B73A-4030-8868-24C1325D4C85}" destId="{44C8C2B9-39FA-4693-BAA9-BBBD524A3268}" srcOrd="2" destOrd="0" presId="urn:microsoft.com/office/officeart/2005/8/layout/vList2"/>
    <dgm:cxn modelId="{A4E7E564-385F-4251-8290-40BE40E9C9AB}" type="presParOf" srcId="{07282158-B73A-4030-8868-24C1325D4C85}" destId="{FE7FB66A-CDA2-4F0E-AA96-050823980BF5}" srcOrd="3" destOrd="0" presId="urn:microsoft.com/office/officeart/2005/8/layout/vList2"/>
    <dgm:cxn modelId="{5600809F-2297-4DB7-8982-167C9E77498F}" type="presParOf" srcId="{07282158-B73A-4030-8868-24C1325D4C85}" destId="{DC6356E2-A8B4-405C-BDF9-BEAA7B544445}" srcOrd="4" destOrd="0" presId="urn:microsoft.com/office/officeart/2005/8/layout/vList2"/>
    <dgm:cxn modelId="{C2407F28-2207-45B0-8AB0-BA564EB9D289}" type="presParOf" srcId="{07282158-B73A-4030-8868-24C1325D4C85}" destId="{E72EFF52-9511-4E2B-AFC0-116601F1EABF}" srcOrd="5" destOrd="0" presId="urn:microsoft.com/office/officeart/2005/8/layout/vList2"/>
    <dgm:cxn modelId="{6BBE2083-2C1F-4911-ACD8-B1B6D01662E6}" type="presParOf" srcId="{07282158-B73A-4030-8868-24C1325D4C85}" destId="{21D56CB8-D336-4748-B157-825A9CD2480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17A8E3-5BA2-4DBB-ACB4-567E11C942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2A6552-86C3-4427-8D1C-CF31C582D975}">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Friedewald et al</a:t>
          </a:r>
          <a:endParaRPr lang="en-US" sz="2400" dirty="0">
            <a:solidFill>
              <a:srgbClr val="002060"/>
            </a:solidFill>
          </a:endParaRPr>
        </a:p>
      </dgm:t>
    </dgm:pt>
    <dgm:pt modelId="{CB6FB544-54AB-45F4-8714-7C7CB75CD66A}" type="parTrans" cxnId="{238D7644-2E0C-46A6-9A44-7715FF009AA1}">
      <dgm:prSet/>
      <dgm:spPr/>
      <dgm:t>
        <a:bodyPr/>
        <a:lstStyle/>
        <a:p>
          <a:endParaRPr lang="en-US"/>
        </a:p>
      </dgm:t>
    </dgm:pt>
    <dgm:pt modelId="{BBC17F66-E541-4099-B5DC-8C3703EFEF7A}" type="sibTrans" cxnId="{238D7644-2E0C-46A6-9A44-7715FF009AA1}">
      <dgm:prSet/>
      <dgm:spPr/>
      <dgm:t>
        <a:bodyPr/>
        <a:lstStyle/>
        <a:p>
          <a:endParaRPr lang="en-US"/>
        </a:p>
      </dgm:t>
    </dgm:pt>
    <dgm:pt modelId="{F6384C71-9617-49A0-830F-D72B468E75BF}">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b="1" dirty="0" smtClean="0">
              <a:solidFill>
                <a:srgbClr val="002060"/>
              </a:solidFill>
            </a:rPr>
            <a:t>13 different institutions</a:t>
          </a:r>
          <a:endParaRPr lang="en-US" sz="2000" dirty="0">
            <a:solidFill>
              <a:srgbClr val="002060"/>
            </a:solidFill>
          </a:endParaRPr>
        </a:p>
      </dgm:t>
    </dgm:pt>
    <dgm:pt modelId="{52A9C5D0-E7D1-4454-82D0-244602806DD3}" type="parTrans" cxnId="{C11B537F-D6EC-4BCD-B86D-C154C0754D7C}">
      <dgm:prSet/>
      <dgm:spPr/>
      <dgm:t>
        <a:bodyPr/>
        <a:lstStyle/>
        <a:p>
          <a:endParaRPr lang="en-US"/>
        </a:p>
      </dgm:t>
    </dgm:pt>
    <dgm:pt modelId="{40651AA5-D517-45C5-A329-ED707D02AA3D}" type="sibTrans" cxnId="{C11B537F-D6EC-4BCD-B86D-C154C0754D7C}">
      <dgm:prSet/>
      <dgm:spPr/>
      <dgm:t>
        <a:bodyPr/>
        <a:lstStyle/>
        <a:p>
          <a:endParaRPr lang="en-US"/>
        </a:p>
      </dgm:t>
    </dgm:pt>
    <dgm:pt modelId="{0DF16B04-D7C1-4C0E-BFB7-0A7989913742}">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dirty="0" smtClean="0">
              <a:solidFill>
                <a:srgbClr val="002060"/>
              </a:solidFill>
            </a:rPr>
            <a:t>Academic </a:t>
          </a:r>
          <a:endParaRPr lang="en-US" sz="2000" dirty="0">
            <a:solidFill>
              <a:srgbClr val="002060"/>
            </a:solidFill>
          </a:endParaRPr>
        </a:p>
      </dgm:t>
    </dgm:pt>
    <dgm:pt modelId="{43BFC67D-7431-460B-9019-291B51696755}" type="parTrans" cxnId="{55452029-8F36-4660-BCB7-F4D61538E525}">
      <dgm:prSet/>
      <dgm:spPr/>
      <dgm:t>
        <a:bodyPr/>
        <a:lstStyle/>
        <a:p>
          <a:endParaRPr lang="en-US"/>
        </a:p>
      </dgm:t>
    </dgm:pt>
    <dgm:pt modelId="{CA4F45B7-DACF-4033-A3AF-9D2A22C2F0A9}" type="sibTrans" cxnId="{55452029-8F36-4660-BCB7-F4D61538E525}">
      <dgm:prSet/>
      <dgm:spPr/>
      <dgm:t>
        <a:bodyPr/>
        <a:lstStyle/>
        <a:p>
          <a:endParaRPr lang="en-US"/>
        </a:p>
      </dgm:t>
    </dgm:pt>
    <dgm:pt modelId="{E945DBF9-2679-4B64-B33B-AC6A44FDD215}">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dirty="0" smtClean="0">
              <a:solidFill>
                <a:srgbClr val="002060"/>
              </a:solidFill>
            </a:rPr>
            <a:t>Community </a:t>
          </a:r>
          <a:endParaRPr lang="en-US" sz="2000" dirty="0">
            <a:solidFill>
              <a:srgbClr val="002060"/>
            </a:solidFill>
          </a:endParaRPr>
        </a:p>
      </dgm:t>
    </dgm:pt>
    <dgm:pt modelId="{FE151D56-2835-4B6E-B013-FF338F4C6B3C}" type="parTrans" cxnId="{0485CE8D-17F8-4DAA-9863-89D549F0EAC1}">
      <dgm:prSet/>
      <dgm:spPr/>
      <dgm:t>
        <a:bodyPr/>
        <a:lstStyle/>
        <a:p>
          <a:endParaRPr lang="en-US"/>
        </a:p>
      </dgm:t>
    </dgm:pt>
    <dgm:pt modelId="{D417570C-B349-434E-A80D-CB16FBB74D55}" type="sibTrans" cxnId="{0485CE8D-17F8-4DAA-9863-89D549F0EAC1}">
      <dgm:prSet/>
      <dgm:spPr/>
      <dgm:t>
        <a:bodyPr/>
        <a:lstStyle/>
        <a:p>
          <a:endParaRPr lang="en-US"/>
        </a:p>
      </dgm:t>
    </dgm:pt>
    <dgm:pt modelId="{7AEB977D-D75E-438D-BF5C-326E851EE552}">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b="1" dirty="0" smtClean="0">
              <a:solidFill>
                <a:srgbClr val="002060"/>
              </a:solidFill>
            </a:rPr>
            <a:t>139 Radiologists</a:t>
          </a:r>
          <a:endParaRPr lang="en-US" sz="2000" dirty="0">
            <a:solidFill>
              <a:srgbClr val="002060"/>
            </a:solidFill>
          </a:endParaRPr>
        </a:p>
      </dgm:t>
    </dgm:pt>
    <dgm:pt modelId="{192F6EF9-A3E5-496A-888D-05C8D6BD1E00}" type="parTrans" cxnId="{E39207A2-B2D2-47C0-9C3B-E174B5BA07ED}">
      <dgm:prSet/>
      <dgm:spPr/>
      <dgm:t>
        <a:bodyPr/>
        <a:lstStyle/>
        <a:p>
          <a:endParaRPr lang="en-US"/>
        </a:p>
      </dgm:t>
    </dgm:pt>
    <dgm:pt modelId="{234AF113-E94E-46A4-B8D6-8357C732876C}" type="sibTrans" cxnId="{E39207A2-B2D2-47C0-9C3B-E174B5BA07ED}">
      <dgm:prSet/>
      <dgm:spPr/>
      <dgm:t>
        <a:bodyPr/>
        <a:lstStyle/>
        <a:p>
          <a:endParaRPr lang="en-US"/>
        </a:p>
      </dgm:t>
    </dgm:pt>
    <dgm:pt modelId="{ED060775-5EFF-4D8E-B2E3-F9C6E62C61CD}">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454,850 examinations </a:t>
          </a:r>
          <a:endParaRPr lang="en-US" sz="2400" dirty="0">
            <a:solidFill>
              <a:srgbClr val="002060"/>
            </a:solidFill>
          </a:endParaRPr>
        </a:p>
      </dgm:t>
    </dgm:pt>
    <dgm:pt modelId="{1FBA39B4-327E-46A7-A2F6-D962E6208589}" type="parTrans" cxnId="{BFD0E342-5C34-4B58-A717-9BCD1DB591EF}">
      <dgm:prSet/>
      <dgm:spPr/>
      <dgm:t>
        <a:bodyPr/>
        <a:lstStyle/>
        <a:p>
          <a:endParaRPr lang="en-US"/>
        </a:p>
      </dgm:t>
    </dgm:pt>
    <dgm:pt modelId="{92EA90A4-DCFE-4CE2-A5D7-D22A836A5BAC}" type="sibTrans" cxnId="{BFD0E342-5C34-4B58-A717-9BCD1DB591EF}">
      <dgm:prSet/>
      <dgm:spPr/>
      <dgm:t>
        <a:bodyPr/>
        <a:lstStyle/>
        <a:p>
          <a:endParaRPr lang="en-US"/>
        </a:p>
      </dgm:t>
    </dgm:pt>
    <dgm:pt modelId="{D4DDAE58-50BB-47E9-85DA-3D84E2900F01}">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dirty="0" smtClean="0">
              <a:solidFill>
                <a:srgbClr val="002060"/>
              </a:solidFill>
            </a:rPr>
            <a:t>281,187 FFDM </a:t>
          </a:r>
          <a:endParaRPr lang="en-US" sz="2000" dirty="0">
            <a:solidFill>
              <a:srgbClr val="002060"/>
            </a:solidFill>
          </a:endParaRPr>
        </a:p>
      </dgm:t>
    </dgm:pt>
    <dgm:pt modelId="{C86D0A05-600F-4226-A89F-F0AC79CD45BB}" type="parTrans" cxnId="{F63F7776-846B-4B70-88E0-80DDD9F5F167}">
      <dgm:prSet/>
      <dgm:spPr/>
      <dgm:t>
        <a:bodyPr/>
        <a:lstStyle/>
        <a:p>
          <a:endParaRPr lang="en-US"/>
        </a:p>
      </dgm:t>
    </dgm:pt>
    <dgm:pt modelId="{A99E49CD-1EBC-49A5-8DBF-049136459B3D}" type="sibTrans" cxnId="{F63F7776-846B-4B70-88E0-80DDD9F5F167}">
      <dgm:prSet/>
      <dgm:spPr/>
      <dgm:t>
        <a:bodyPr/>
        <a:lstStyle/>
        <a:p>
          <a:endParaRPr lang="en-US"/>
        </a:p>
      </dgm:t>
    </dgm:pt>
    <dgm:pt modelId="{53E6EF1E-AD31-4470-B5A6-B480F0324871}">
      <dgm:prSet custT="1">
        <dgm:style>
          <a:lnRef idx="2">
            <a:schemeClr val="accent4"/>
          </a:lnRef>
          <a:fillRef idx="1">
            <a:schemeClr val="lt1"/>
          </a:fillRef>
          <a:effectRef idx="0">
            <a:schemeClr val="accent4"/>
          </a:effectRef>
          <a:fontRef idx="minor">
            <a:schemeClr val="dk1"/>
          </a:fontRef>
        </dgm:style>
      </dgm:prSet>
      <dgm:spPr>
        <a:ln>
          <a:noFill/>
        </a:ln>
      </dgm:spPr>
      <dgm:t>
        <a:bodyPr/>
        <a:lstStyle/>
        <a:p>
          <a:pPr rtl="0"/>
          <a:r>
            <a:rPr lang="en-US" sz="2000" dirty="0" smtClean="0">
              <a:solidFill>
                <a:srgbClr val="002060"/>
              </a:solidFill>
            </a:rPr>
            <a:t>173,663 </a:t>
          </a:r>
          <a:r>
            <a:rPr lang="en-US" sz="2000" dirty="0" err="1" smtClean="0">
              <a:solidFill>
                <a:srgbClr val="002060"/>
              </a:solidFill>
            </a:rPr>
            <a:t>FFDM+Tomo</a:t>
          </a:r>
          <a:endParaRPr lang="en-US" sz="2000" dirty="0">
            <a:solidFill>
              <a:srgbClr val="002060"/>
            </a:solidFill>
          </a:endParaRPr>
        </a:p>
      </dgm:t>
    </dgm:pt>
    <dgm:pt modelId="{622E6BB6-67DA-48C9-98AE-DF16A50F422D}" type="parTrans" cxnId="{F6DC820B-1BA9-4819-A48C-9B2ED6D6552F}">
      <dgm:prSet/>
      <dgm:spPr/>
      <dgm:t>
        <a:bodyPr/>
        <a:lstStyle/>
        <a:p>
          <a:endParaRPr lang="en-US"/>
        </a:p>
      </dgm:t>
    </dgm:pt>
    <dgm:pt modelId="{9E673FAC-0BCB-417D-A1AD-720DC4BCBD70}" type="sibTrans" cxnId="{F6DC820B-1BA9-4819-A48C-9B2ED6D6552F}">
      <dgm:prSet/>
      <dgm:spPr/>
      <dgm:t>
        <a:bodyPr/>
        <a:lstStyle/>
        <a:p>
          <a:endParaRPr lang="en-US"/>
        </a:p>
      </dgm:t>
    </dgm:pt>
    <dgm:pt modelId="{443F052B-98BE-414F-BE79-493F2EEB38C2}" type="pres">
      <dgm:prSet presAssocID="{2E17A8E3-5BA2-4DBB-ACB4-567E11C9427A}" presName="linear" presStyleCnt="0">
        <dgm:presLayoutVars>
          <dgm:animLvl val="lvl"/>
          <dgm:resizeHandles val="exact"/>
        </dgm:presLayoutVars>
      </dgm:prSet>
      <dgm:spPr/>
      <dgm:t>
        <a:bodyPr/>
        <a:lstStyle/>
        <a:p>
          <a:endParaRPr lang="en-US"/>
        </a:p>
      </dgm:t>
    </dgm:pt>
    <dgm:pt modelId="{5F179730-9E42-4811-BA15-66A0548B883C}" type="pres">
      <dgm:prSet presAssocID="{8F2A6552-86C3-4427-8D1C-CF31C582D975}" presName="parentText" presStyleLbl="node1" presStyleIdx="0" presStyleCnt="2">
        <dgm:presLayoutVars>
          <dgm:chMax val="0"/>
          <dgm:bulletEnabled val="1"/>
        </dgm:presLayoutVars>
      </dgm:prSet>
      <dgm:spPr/>
      <dgm:t>
        <a:bodyPr/>
        <a:lstStyle/>
        <a:p>
          <a:endParaRPr lang="en-US"/>
        </a:p>
      </dgm:t>
    </dgm:pt>
    <dgm:pt modelId="{4F8178C9-E71A-4E9A-AF39-90D6D7FE2A78}" type="pres">
      <dgm:prSet presAssocID="{8F2A6552-86C3-4427-8D1C-CF31C582D975}" presName="childText" presStyleLbl="revTx" presStyleIdx="0" presStyleCnt="2">
        <dgm:presLayoutVars>
          <dgm:bulletEnabled val="1"/>
        </dgm:presLayoutVars>
      </dgm:prSet>
      <dgm:spPr/>
      <dgm:t>
        <a:bodyPr/>
        <a:lstStyle/>
        <a:p>
          <a:endParaRPr lang="en-US"/>
        </a:p>
      </dgm:t>
    </dgm:pt>
    <dgm:pt modelId="{24BC1A03-6574-49CA-8664-510E9F491D74}" type="pres">
      <dgm:prSet presAssocID="{ED060775-5EFF-4D8E-B2E3-F9C6E62C61CD}" presName="parentText" presStyleLbl="node1" presStyleIdx="1" presStyleCnt="2">
        <dgm:presLayoutVars>
          <dgm:chMax val="0"/>
          <dgm:bulletEnabled val="1"/>
        </dgm:presLayoutVars>
      </dgm:prSet>
      <dgm:spPr/>
      <dgm:t>
        <a:bodyPr/>
        <a:lstStyle/>
        <a:p>
          <a:endParaRPr lang="en-US"/>
        </a:p>
      </dgm:t>
    </dgm:pt>
    <dgm:pt modelId="{04435359-3661-4C00-BDBF-80F9DFF456B5}" type="pres">
      <dgm:prSet presAssocID="{ED060775-5EFF-4D8E-B2E3-F9C6E62C61CD}" presName="childText" presStyleLbl="revTx" presStyleIdx="1" presStyleCnt="2">
        <dgm:presLayoutVars>
          <dgm:bulletEnabled val="1"/>
        </dgm:presLayoutVars>
      </dgm:prSet>
      <dgm:spPr/>
      <dgm:t>
        <a:bodyPr/>
        <a:lstStyle/>
        <a:p>
          <a:endParaRPr lang="en-US"/>
        </a:p>
      </dgm:t>
    </dgm:pt>
  </dgm:ptLst>
  <dgm:cxnLst>
    <dgm:cxn modelId="{55452029-8F36-4660-BCB7-F4D61538E525}" srcId="{8F2A6552-86C3-4427-8D1C-CF31C582D975}" destId="{0DF16B04-D7C1-4C0E-BFB7-0A7989913742}" srcOrd="1" destOrd="0" parTransId="{43BFC67D-7431-460B-9019-291B51696755}" sibTransId="{CA4F45B7-DACF-4033-A3AF-9D2A22C2F0A9}"/>
    <dgm:cxn modelId="{75095DBA-17F3-458F-9FCF-96865A9650C5}" type="presOf" srcId="{D4DDAE58-50BB-47E9-85DA-3D84E2900F01}" destId="{04435359-3661-4C00-BDBF-80F9DFF456B5}" srcOrd="0" destOrd="0" presId="urn:microsoft.com/office/officeart/2005/8/layout/vList2"/>
    <dgm:cxn modelId="{F63F7776-846B-4B70-88E0-80DDD9F5F167}" srcId="{ED060775-5EFF-4D8E-B2E3-F9C6E62C61CD}" destId="{D4DDAE58-50BB-47E9-85DA-3D84E2900F01}" srcOrd="0" destOrd="0" parTransId="{C86D0A05-600F-4226-A89F-F0AC79CD45BB}" sibTransId="{A99E49CD-1EBC-49A5-8DBF-049136459B3D}"/>
    <dgm:cxn modelId="{0485CE8D-17F8-4DAA-9863-89D549F0EAC1}" srcId="{8F2A6552-86C3-4427-8D1C-CF31C582D975}" destId="{E945DBF9-2679-4B64-B33B-AC6A44FDD215}" srcOrd="2" destOrd="0" parTransId="{FE151D56-2835-4B6E-B013-FF338F4C6B3C}" sibTransId="{D417570C-B349-434E-A80D-CB16FBB74D55}"/>
    <dgm:cxn modelId="{49C06DE0-E889-4768-8A62-2E7EBE929879}" type="presOf" srcId="{ED060775-5EFF-4D8E-B2E3-F9C6E62C61CD}" destId="{24BC1A03-6574-49CA-8664-510E9F491D74}" srcOrd="0" destOrd="0" presId="urn:microsoft.com/office/officeart/2005/8/layout/vList2"/>
    <dgm:cxn modelId="{7759A0F8-7B96-4667-A8A6-3999604AC669}" type="presOf" srcId="{F6384C71-9617-49A0-830F-D72B468E75BF}" destId="{4F8178C9-E71A-4E9A-AF39-90D6D7FE2A78}" srcOrd="0" destOrd="0" presId="urn:microsoft.com/office/officeart/2005/8/layout/vList2"/>
    <dgm:cxn modelId="{30E8271E-47E2-4B44-AABD-F102BE93A682}" type="presOf" srcId="{7AEB977D-D75E-438D-BF5C-326E851EE552}" destId="{4F8178C9-E71A-4E9A-AF39-90D6D7FE2A78}" srcOrd="0" destOrd="3" presId="urn:microsoft.com/office/officeart/2005/8/layout/vList2"/>
    <dgm:cxn modelId="{978AFDC9-9E1A-410D-BEBE-E7C740B186CA}" type="presOf" srcId="{53E6EF1E-AD31-4470-B5A6-B480F0324871}" destId="{04435359-3661-4C00-BDBF-80F9DFF456B5}" srcOrd="0" destOrd="1" presId="urn:microsoft.com/office/officeart/2005/8/layout/vList2"/>
    <dgm:cxn modelId="{C11B537F-D6EC-4BCD-B86D-C154C0754D7C}" srcId="{8F2A6552-86C3-4427-8D1C-CF31C582D975}" destId="{F6384C71-9617-49A0-830F-D72B468E75BF}" srcOrd="0" destOrd="0" parTransId="{52A9C5D0-E7D1-4454-82D0-244602806DD3}" sibTransId="{40651AA5-D517-45C5-A329-ED707D02AA3D}"/>
    <dgm:cxn modelId="{238D7644-2E0C-46A6-9A44-7715FF009AA1}" srcId="{2E17A8E3-5BA2-4DBB-ACB4-567E11C9427A}" destId="{8F2A6552-86C3-4427-8D1C-CF31C582D975}" srcOrd="0" destOrd="0" parTransId="{CB6FB544-54AB-45F4-8714-7C7CB75CD66A}" sibTransId="{BBC17F66-E541-4099-B5DC-8C3703EFEF7A}"/>
    <dgm:cxn modelId="{BFD0E342-5C34-4B58-A717-9BCD1DB591EF}" srcId="{2E17A8E3-5BA2-4DBB-ACB4-567E11C9427A}" destId="{ED060775-5EFF-4D8E-B2E3-F9C6E62C61CD}" srcOrd="1" destOrd="0" parTransId="{1FBA39B4-327E-46A7-A2F6-D962E6208589}" sibTransId="{92EA90A4-DCFE-4CE2-A5D7-D22A836A5BAC}"/>
    <dgm:cxn modelId="{E39207A2-B2D2-47C0-9C3B-E174B5BA07ED}" srcId="{8F2A6552-86C3-4427-8D1C-CF31C582D975}" destId="{7AEB977D-D75E-438D-BF5C-326E851EE552}" srcOrd="3" destOrd="0" parTransId="{192F6EF9-A3E5-496A-888D-05C8D6BD1E00}" sibTransId="{234AF113-E94E-46A4-B8D6-8357C732876C}"/>
    <dgm:cxn modelId="{9B3B4972-00BA-4D60-AAD2-B11A9420B50D}" type="presOf" srcId="{E945DBF9-2679-4B64-B33B-AC6A44FDD215}" destId="{4F8178C9-E71A-4E9A-AF39-90D6D7FE2A78}" srcOrd="0" destOrd="2" presId="urn:microsoft.com/office/officeart/2005/8/layout/vList2"/>
    <dgm:cxn modelId="{F6DC820B-1BA9-4819-A48C-9B2ED6D6552F}" srcId="{ED060775-5EFF-4D8E-B2E3-F9C6E62C61CD}" destId="{53E6EF1E-AD31-4470-B5A6-B480F0324871}" srcOrd="1" destOrd="0" parTransId="{622E6BB6-67DA-48C9-98AE-DF16A50F422D}" sibTransId="{9E673FAC-0BCB-417D-A1AD-720DC4BCBD70}"/>
    <dgm:cxn modelId="{5D906B78-6D7C-4C0B-892D-628F48D250EF}" type="presOf" srcId="{2E17A8E3-5BA2-4DBB-ACB4-567E11C9427A}" destId="{443F052B-98BE-414F-BE79-493F2EEB38C2}" srcOrd="0" destOrd="0" presId="urn:microsoft.com/office/officeart/2005/8/layout/vList2"/>
    <dgm:cxn modelId="{BFF4E8C3-B75E-4857-ABEF-3A35B2712B09}" type="presOf" srcId="{0DF16B04-D7C1-4C0E-BFB7-0A7989913742}" destId="{4F8178C9-E71A-4E9A-AF39-90D6D7FE2A78}" srcOrd="0" destOrd="1" presId="urn:microsoft.com/office/officeart/2005/8/layout/vList2"/>
    <dgm:cxn modelId="{95471D92-FD2E-40F6-BA39-B93B247B6487}" type="presOf" srcId="{8F2A6552-86C3-4427-8D1C-CF31C582D975}" destId="{5F179730-9E42-4811-BA15-66A0548B883C}" srcOrd="0" destOrd="0" presId="urn:microsoft.com/office/officeart/2005/8/layout/vList2"/>
    <dgm:cxn modelId="{C21DA759-98A1-4788-82B4-A24CEAC7303A}" type="presParOf" srcId="{443F052B-98BE-414F-BE79-493F2EEB38C2}" destId="{5F179730-9E42-4811-BA15-66A0548B883C}" srcOrd="0" destOrd="0" presId="urn:microsoft.com/office/officeart/2005/8/layout/vList2"/>
    <dgm:cxn modelId="{E2D6FE20-AFCD-46E1-9695-3D09EB65999F}" type="presParOf" srcId="{443F052B-98BE-414F-BE79-493F2EEB38C2}" destId="{4F8178C9-E71A-4E9A-AF39-90D6D7FE2A78}" srcOrd="1" destOrd="0" presId="urn:microsoft.com/office/officeart/2005/8/layout/vList2"/>
    <dgm:cxn modelId="{D8F7E953-B02D-40C6-9E43-25863B67C0E5}" type="presParOf" srcId="{443F052B-98BE-414F-BE79-493F2EEB38C2}" destId="{24BC1A03-6574-49CA-8664-510E9F491D74}" srcOrd="2" destOrd="0" presId="urn:microsoft.com/office/officeart/2005/8/layout/vList2"/>
    <dgm:cxn modelId="{E4917F28-9C81-4E22-8FBD-6229FC9B246B}" type="presParOf" srcId="{443F052B-98BE-414F-BE79-493F2EEB38C2}" destId="{04435359-3661-4C00-BDBF-80F9DFF456B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48DA75-BFC9-4605-848B-43E081899E6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1482E6C-D98A-4787-8EA1-6D7DD3669936}">
      <dgm:prSet phldrT="[Text]" custT="1"/>
      <dgm:spPr>
        <a:solidFill>
          <a:schemeClr val="accent4">
            <a:lumMod val="20000"/>
            <a:lumOff val="80000"/>
          </a:schemeClr>
        </a:solidFill>
      </dgm:spPr>
      <dgm:t>
        <a:bodyPr/>
        <a:lstStyle/>
        <a:p>
          <a:r>
            <a:rPr lang="en-US" sz="2400" b="1" dirty="0" smtClean="0">
              <a:solidFill>
                <a:srgbClr val="002060"/>
              </a:solidFill>
            </a:rPr>
            <a:t>Invasive Cancer Detection </a:t>
          </a:r>
          <a:endParaRPr lang="en-US" sz="2400" b="1" dirty="0">
            <a:solidFill>
              <a:srgbClr val="002060"/>
            </a:solidFill>
          </a:endParaRPr>
        </a:p>
      </dgm:t>
    </dgm:pt>
    <dgm:pt modelId="{8AA54B55-722B-4B13-8F39-D4B1BD1E3F41}" type="parTrans" cxnId="{F4AA0813-2E1D-404C-9258-5074689519A3}">
      <dgm:prSet/>
      <dgm:spPr/>
      <dgm:t>
        <a:bodyPr/>
        <a:lstStyle/>
        <a:p>
          <a:endParaRPr lang="en-US"/>
        </a:p>
      </dgm:t>
    </dgm:pt>
    <dgm:pt modelId="{5B74BA7E-75CE-4F97-AEEC-851E2B972E67}" type="sibTrans" cxnId="{F4AA0813-2E1D-404C-9258-5074689519A3}">
      <dgm:prSet/>
      <dgm:spPr/>
      <dgm:t>
        <a:bodyPr/>
        <a:lstStyle/>
        <a:p>
          <a:endParaRPr lang="en-US"/>
        </a:p>
      </dgm:t>
    </dgm:pt>
    <dgm:pt modelId="{3A96BE3E-0AAD-42B5-8654-5CE7D9CCB70B}">
      <dgm:prSet phldrT="[Text]" custT="1"/>
      <dgm:spPr/>
      <dgm:t>
        <a:bodyPr/>
        <a:lstStyle/>
        <a:p>
          <a:r>
            <a:rPr lang="en-US" sz="2000" dirty="0" smtClean="0"/>
            <a:t>Finds </a:t>
          </a:r>
          <a:r>
            <a:rPr lang="en-US" sz="2000" b="1" dirty="0" smtClean="0"/>
            <a:t>20-65%</a:t>
          </a:r>
          <a:r>
            <a:rPr lang="en-US" sz="2000" dirty="0" smtClean="0"/>
            <a:t> </a:t>
          </a:r>
          <a:r>
            <a:rPr lang="en-US" sz="2000" b="1" dirty="0" smtClean="0"/>
            <a:t>more invasive breast cancers </a:t>
          </a:r>
          <a:r>
            <a:rPr lang="en-US" sz="2000" dirty="0" smtClean="0"/>
            <a:t>compared to 2D alone</a:t>
          </a:r>
          <a:r>
            <a:rPr lang="en-US" sz="2000" baseline="30000" dirty="0" smtClean="0"/>
            <a:t>1</a:t>
          </a:r>
          <a:endParaRPr lang="en-US" sz="2000" baseline="30000" dirty="0"/>
        </a:p>
      </dgm:t>
    </dgm:pt>
    <dgm:pt modelId="{89311D93-020A-413C-A150-ADEF35330A45}" type="parTrans" cxnId="{D97AF090-1521-417F-9F2F-9DA4930F7098}">
      <dgm:prSet/>
      <dgm:spPr/>
      <dgm:t>
        <a:bodyPr/>
        <a:lstStyle/>
        <a:p>
          <a:endParaRPr lang="en-US"/>
        </a:p>
      </dgm:t>
    </dgm:pt>
    <dgm:pt modelId="{D1E4581E-F8A2-4710-9422-B5214D2DF6B3}" type="sibTrans" cxnId="{D97AF090-1521-417F-9F2F-9DA4930F7098}">
      <dgm:prSet/>
      <dgm:spPr/>
      <dgm:t>
        <a:bodyPr/>
        <a:lstStyle/>
        <a:p>
          <a:endParaRPr lang="en-US"/>
        </a:p>
      </dgm:t>
    </dgm:pt>
    <dgm:pt modelId="{FB9EFFAC-A36B-47A6-978E-00696338C0D7}">
      <dgm:prSet custT="1"/>
      <dgm:spPr/>
      <dgm:t>
        <a:bodyPr/>
        <a:lstStyle/>
        <a:p>
          <a:r>
            <a:rPr lang="en-US" sz="2000" b="1" dirty="0" smtClean="0"/>
            <a:t>Reduces</a:t>
          </a:r>
          <a:r>
            <a:rPr lang="en-US" sz="2000" dirty="0" smtClean="0"/>
            <a:t> callbacks by </a:t>
          </a:r>
          <a:r>
            <a:rPr lang="en-US" sz="2000" b="1" dirty="0" smtClean="0"/>
            <a:t>up</a:t>
          </a:r>
          <a:r>
            <a:rPr lang="en-US" sz="2000" dirty="0" smtClean="0"/>
            <a:t> </a:t>
          </a:r>
          <a:r>
            <a:rPr lang="en-US" sz="2000" b="1" dirty="0" smtClean="0"/>
            <a:t>to 40% </a:t>
          </a:r>
          <a:r>
            <a:rPr lang="en-US" sz="2000" dirty="0" smtClean="0"/>
            <a:t>compared to 2D alone</a:t>
          </a:r>
          <a:r>
            <a:rPr lang="en-US" sz="2000" baseline="30000" dirty="0" smtClean="0"/>
            <a:t>1,2</a:t>
          </a:r>
          <a:endParaRPr lang="en-US" sz="2000" baseline="30000" dirty="0"/>
        </a:p>
      </dgm:t>
    </dgm:pt>
    <dgm:pt modelId="{336CA021-ADA3-4804-A08F-9E333366705C}" type="parTrans" cxnId="{AB9A8FAE-DC81-494C-8A33-2BFFADEDA89B}">
      <dgm:prSet/>
      <dgm:spPr/>
      <dgm:t>
        <a:bodyPr/>
        <a:lstStyle/>
        <a:p>
          <a:endParaRPr lang="en-US"/>
        </a:p>
      </dgm:t>
    </dgm:pt>
    <dgm:pt modelId="{D6276EFE-7D80-4D9A-8D39-2368D3ECE69E}" type="sibTrans" cxnId="{AB9A8FAE-DC81-494C-8A33-2BFFADEDA89B}">
      <dgm:prSet/>
      <dgm:spPr/>
      <dgm:t>
        <a:bodyPr/>
        <a:lstStyle/>
        <a:p>
          <a:endParaRPr lang="en-US"/>
        </a:p>
      </dgm:t>
    </dgm:pt>
    <dgm:pt modelId="{FE2ADBD1-6AF9-431D-9D3C-91A30B3869F2}">
      <dgm:prSet phldrT="[Text]" custT="1"/>
      <dgm:spPr>
        <a:solidFill>
          <a:schemeClr val="accent4">
            <a:lumMod val="20000"/>
            <a:lumOff val="80000"/>
          </a:schemeClr>
        </a:solidFill>
      </dgm:spPr>
      <dgm:t>
        <a:bodyPr/>
        <a:lstStyle/>
        <a:p>
          <a:r>
            <a:rPr lang="en-US" sz="2400" b="1" dirty="0" smtClean="0">
              <a:solidFill>
                <a:srgbClr val="002060"/>
              </a:solidFill>
            </a:rPr>
            <a:t>Reduction in Recalls</a:t>
          </a:r>
          <a:endParaRPr lang="en-US" sz="2400" b="1" dirty="0">
            <a:solidFill>
              <a:srgbClr val="002060"/>
            </a:solidFill>
          </a:endParaRPr>
        </a:p>
      </dgm:t>
    </dgm:pt>
    <dgm:pt modelId="{A88A72F9-C33B-4E55-92AA-165FE1741D36}" type="parTrans" cxnId="{D70AB2D2-AD56-45B0-A65E-8376DE300DD8}">
      <dgm:prSet/>
      <dgm:spPr/>
      <dgm:t>
        <a:bodyPr/>
        <a:lstStyle/>
        <a:p>
          <a:endParaRPr lang="en-US"/>
        </a:p>
      </dgm:t>
    </dgm:pt>
    <dgm:pt modelId="{53D94822-550A-4227-81E5-F2A5D04F111D}" type="sibTrans" cxnId="{D70AB2D2-AD56-45B0-A65E-8376DE300DD8}">
      <dgm:prSet/>
      <dgm:spPr/>
      <dgm:t>
        <a:bodyPr/>
        <a:lstStyle/>
        <a:p>
          <a:endParaRPr lang="en-US"/>
        </a:p>
      </dgm:t>
    </dgm:pt>
    <dgm:pt modelId="{82E51797-ECDE-4932-B902-9573A5C857B8}" type="pres">
      <dgm:prSet presAssocID="{BC48DA75-BFC9-4605-848B-43E081899E67}" presName="theList" presStyleCnt="0">
        <dgm:presLayoutVars>
          <dgm:dir/>
          <dgm:animLvl val="lvl"/>
          <dgm:resizeHandles val="exact"/>
        </dgm:presLayoutVars>
      </dgm:prSet>
      <dgm:spPr/>
      <dgm:t>
        <a:bodyPr/>
        <a:lstStyle/>
        <a:p>
          <a:endParaRPr lang="en-US"/>
        </a:p>
      </dgm:t>
    </dgm:pt>
    <dgm:pt modelId="{A8FBB982-2145-4ECE-84E4-C28B41579FD0}" type="pres">
      <dgm:prSet presAssocID="{21482E6C-D98A-4787-8EA1-6D7DD3669936}" presName="compNode" presStyleCnt="0"/>
      <dgm:spPr/>
    </dgm:pt>
    <dgm:pt modelId="{9298FCB7-A896-4374-B1AE-ADE93DF70476}" type="pres">
      <dgm:prSet presAssocID="{21482E6C-D98A-4787-8EA1-6D7DD3669936}" presName="aNode" presStyleLbl="bgShp" presStyleIdx="0" presStyleCnt="2"/>
      <dgm:spPr/>
      <dgm:t>
        <a:bodyPr/>
        <a:lstStyle/>
        <a:p>
          <a:endParaRPr lang="en-US"/>
        </a:p>
      </dgm:t>
    </dgm:pt>
    <dgm:pt modelId="{EB10885D-F51E-4BC7-A7E9-9FF3974C49C1}" type="pres">
      <dgm:prSet presAssocID="{21482E6C-D98A-4787-8EA1-6D7DD3669936}" presName="textNode" presStyleLbl="bgShp" presStyleIdx="0" presStyleCnt="2"/>
      <dgm:spPr/>
      <dgm:t>
        <a:bodyPr/>
        <a:lstStyle/>
        <a:p>
          <a:endParaRPr lang="en-US"/>
        </a:p>
      </dgm:t>
    </dgm:pt>
    <dgm:pt modelId="{D2958F57-B114-45BF-A8CD-C1B6AF634C64}" type="pres">
      <dgm:prSet presAssocID="{21482E6C-D98A-4787-8EA1-6D7DD3669936}" presName="compChildNode" presStyleCnt="0"/>
      <dgm:spPr/>
    </dgm:pt>
    <dgm:pt modelId="{3C46DABD-4E04-4103-8199-EEBE5F26E412}" type="pres">
      <dgm:prSet presAssocID="{21482E6C-D98A-4787-8EA1-6D7DD3669936}" presName="theInnerList" presStyleCnt="0"/>
      <dgm:spPr/>
    </dgm:pt>
    <dgm:pt modelId="{9A7CF979-8316-4C6A-976E-4B8275ED3373}" type="pres">
      <dgm:prSet presAssocID="{3A96BE3E-0AAD-42B5-8654-5CE7D9CCB70B}" presName="childNode" presStyleLbl="node1" presStyleIdx="0" presStyleCnt="2">
        <dgm:presLayoutVars>
          <dgm:bulletEnabled val="1"/>
        </dgm:presLayoutVars>
      </dgm:prSet>
      <dgm:spPr/>
      <dgm:t>
        <a:bodyPr/>
        <a:lstStyle/>
        <a:p>
          <a:endParaRPr lang="en-US"/>
        </a:p>
      </dgm:t>
    </dgm:pt>
    <dgm:pt modelId="{8EE668F2-31E9-4224-8DA1-D7A21F4153FA}" type="pres">
      <dgm:prSet presAssocID="{21482E6C-D98A-4787-8EA1-6D7DD3669936}" presName="aSpace" presStyleCnt="0"/>
      <dgm:spPr/>
    </dgm:pt>
    <dgm:pt modelId="{D4E50DC1-3795-4A32-B2F6-6DF1839472E5}" type="pres">
      <dgm:prSet presAssocID="{FE2ADBD1-6AF9-431D-9D3C-91A30B3869F2}" presName="compNode" presStyleCnt="0"/>
      <dgm:spPr/>
    </dgm:pt>
    <dgm:pt modelId="{D908D638-F957-4599-9671-E8E1D17E82C4}" type="pres">
      <dgm:prSet presAssocID="{FE2ADBD1-6AF9-431D-9D3C-91A30B3869F2}" presName="aNode" presStyleLbl="bgShp" presStyleIdx="1" presStyleCnt="2"/>
      <dgm:spPr/>
      <dgm:t>
        <a:bodyPr/>
        <a:lstStyle/>
        <a:p>
          <a:endParaRPr lang="en-US"/>
        </a:p>
      </dgm:t>
    </dgm:pt>
    <dgm:pt modelId="{CDE53B2B-2A70-4240-B3AD-7F21D95752FA}" type="pres">
      <dgm:prSet presAssocID="{FE2ADBD1-6AF9-431D-9D3C-91A30B3869F2}" presName="textNode" presStyleLbl="bgShp" presStyleIdx="1" presStyleCnt="2"/>
      <dgm:spPr/>
      <dgm:t>
        <a:bodyPr/>
        <a:lstStyle/>
        <a:p>
          <a:endParaRPr lang="en-US"/>
        </a:p>
      </dgm:t>
    </dgm:pt>
    <dgm:pt modelId="{1356B804-DA45-4264-96A8-6049C4F42801}" type="pres">
      <dgm:prSet presAssocID="{FE2ADBD1-6AF9-431D-9D3C-91A30B3869F2}" presName="compChildNode" presStyleCnt="0"/>
      <dgm:spPr/>
    </dgm:pt>
    <dgm:pt modelId="{7092780C-16DD-4EA9-B777-9D6DFAE1D1B7}" type="pres">
      <dgm:prSet presAssocID="{FE2ADBD1-6AF9-431D-9D3C-91A30B3869F2}" presName="theInnerList" presStyleCnt="0"/>
      <dgm:spPr/>
    </dgm:pt>
    <dgm:pt modelId="{FAA6A153-5E67-48D6-A427-DA06DF918E81}" type="pres">
      <dgm:prSet presAssocID="{FB9EFFAC-A36B-47A6-978E-00696338C0D7}" presName="childNode" presStyleLbl="node1" presStyleIdx="1" presStyleCnt="2">
        <dgm:presLayoutVars>
          <dgm:bulletEnabled val="1"/>
        </dgm:presLayoutVars>
      </dgm:prSet>
      <dgm:spPr/>
      <dgm:t>
        <a:bodyPr/>
        <a:lstStyle/>
        <a:p>
          <a:endParaRPr lang="en-US"/>
        </a:p>
      </dgm:t>
    </dgm:pt>
  </dgm:ptLst>
  <dgm:cxnLst>
    <dgm:cxn modelId="{DE4B7C85-7184-4C5D-9E1C-41BF66777316}" type="presOf" srcId="{3A96BE3E-0AAD-42B5-8654-5CE7D9CCB70B}" destId="{9A7CF979-8316-4C6A-976E-4B8275ED3373}" srcOrd="0" destOrd="0" presId="urn:microsoft.com/office/officeart/2005/8/layout/lProcess2"/>
    <dgm:cxn modelId="{D97AF090-1521-417F-9F2F-9DA4930F7098}" srcId="{21482E6C-D98A-4787-8EA1-6D7DD3669936}" destId="{3A96BE3E-0AAD-42B5-8654-5CE7D9CCB70B}" srcOrd="0" destOrd="0" parTransId="{89311D93-020A-413C-A150-ADEF35330A45}" sibTransId="{D1E4581E-F8A2-4710-9422-B5214D2DF6B3}"/>
    <dgm:cxn modelId="{FEDE7BF3-822C-4A92-BE3E-5B43C75248C9}" type="presOf" srcId="{21482E6C-D98A-4787-8EA1-6D7DD3669936}" destId="{9298FCB7-A896-4374-B1AE-ADE93DF70476}" srcOrd="0" destOrd="0" presId="urn:microsoft.com/office/officeart/2005/8/layout/lProcess2"/>
    <dgm:cxn modelId="{5B8CA85A-E85D-42BB-A819-1427327598DC}" type="presOf" srcId="{FE2ADBD1-6AF9-431D-9D3C-91A30B3869F2}" destId="{D908D638-F957-4599-9671-E8E1D17E82C4}" srcOrd="0" destOrd="0" presId="urn:microsoft.com/office/officeart/2005/8/layout/lProcess2"/>
    <dgm:cxn modelId="{F4AA0813-2E1D-404C-9258-5074689519A3}" srcId="{BC48DA75-BFC9-4605-848B-43E081899E67}" destId="{21482E6C-D98A-4787-8EA1-6D7DD3669936}" srcOrd="0" destOrd="0" parTransId="{8AA54B55-722B-4B13-8F39-D4B1BD1E3F41}" sibTransId="{5B74BA7E-75CE-4F97-AEEC-851E2B972E67}"/>
    <dgm:cxn modelId="{D70AB2D2-AD56-45B0-A65E-8376DE300DD8}" srcId="{BC48DA75-BFC9-4605-848B-43E081899E67}" destId="{FE2ADBD1-6AF9-431D-9D3C-91A30B3869F2}" srcOrd="1" destOrd="0" parTransId="{A88A72F9-C33B-4E55-92AA-165FE1741D36}" sibTransId="{53D94822-550A-4227-81E5-F2A5D04F111D}"/>
    <dgm:cxn modelId="{3CAD6AC8-9055-48AC-9795-B7D933C3374E}" type="presOf" srcId="{FB9EFFAC-A36B-47A6-978E-00696338C0D7}" destId="{FAA6A153-5E67-48D6-A427-DA06DF918E81}" srcOrd="0" destOrd="0" presId="urn:microsoft.com/office/officeart/2005/8/layout/lProcess2"/>
    <dgm:cxn modelId="{5D383C18-97CA-482C-9078-529FC49DED40}" type="presOf" srcId="{FE2ADBD1-6AF9-431D-9D3C-91A30B3869F2}" destId="{CDE53B2B-2A70-4240-B3AD-7F21D95752FA}" srcOrd="1" destOrd="0" presId="urn:microsoft.com/office/officeart/2005/8/layout/lProcess2"/>
    <dgm:cxn modelId="{AB9A8FAE-DC81-494C-8A33-2BFFADEDA89B}" srcId="{FE2ADBD1-6AF9-431D-9D3C-91A30B3869F2}" destId="{FB9EFFAC-A36B-47A6-978E-00696338C0D7}" srcOrd="0" destOrd="0" parTransId="{336CA021-ADA3-4804-A08F-9E333366705C}" sibTransId="{D6276EFE-7D80-4D9A-8D39-2368D3ECE69E}"/>
    <dgm:cxn modelId="{2926BB9F-1763-4F48-AB44-5690F268F221}" type="presOf" srcId="{BC48DA75-BFC9-4605-848B-43E081899E67}" destId="{82E51797-ECDE-4932-B902-9573A5C857B8}" srcOrd="0" destOrd="0" presId="urn:microsoft.com/office/officeart/2005/8/layout/lProcess2"/>
    <dgm:cxn modelId="{CE2F34BB-9197-4A03-9305-CBF2378C0FE8}" type="presOf" srcId="{21482E6C-D98A-4787-8EA1-6D7DD3669936}" destId="{EB10885D-F51E-4BC7-A7E9-9FF3974C49C1}" srcOrd="1" destOrd="0" presId="urn:microsoft.com/office/officeart/2005/8/layout/lProcess2"/>
    <dgm:cxn modelId="{E334C17C-97AD-4BE9-805A-76D6942C4412}" type="presParOf" srcId="{82E51797-ECDE-4932-B902-9573A5C857B8}" destId="{A8FBB982-2145-4ECE-84E4-C28B41579FD0}" srcOrd="0" destOrd="0" presId="urn:microsoft.com/office/officeart/2005/8/layout/lProcess2"/>
    <dgm:cxn modelId="{E046AEC8-6FB1-46AF-9867-5F8D2D259021}" type="presParOf" srcId="{A8FBB982-2145-4ECE-84E4-C28B41579FD0}" destId="{9298FCB7-A896-4374-B1AE-ADE93DF70476}" srcOrd="0" destOrd="0" presId="urn:microsoft.com/office/officeart/2005/8/layout/lProcess2"/>
    <dgm:cxn modelId="{023AA87C-7009-4BF8-A3A5-88BF055C9322}" type="presParOf" srcId="{A8FBB982-2145-4ECE-84E4-C28B41579FD0}" destId="{EB10885D-F51E-4BC7-A7E9-9FF3974C49C1}" srcOrd="1" destOrd="0" presId="urn:microsoft.com/office/officeart/2005/8/layout/lProcess2"/>
    <dgm:cxn modelId="{9337C6B0-7AFD-4CF3-AF6A-4FA972DB62DA}" type="presParOf" srcId="{A8FBB982-2145-4ECE-84E4-C28B41579FD0}" destId="{D2958F57-B114-45BF-A8CD-C1B6AF634C64}" srcOrd="2" destOrd="0" presId="urn:microsoft.com/office/officeart/2005/8/layout/lProcess2"/>
    <dgm:cxn modelId="{C8529067-D763-4AC2-A4E5-BDEFD42328D3}" type="presParOf" srcId="{D2958F57-B114-45BF-A8CD-C1B6AF634C64}" destId="{3C46DABD-4E04-4103-8199-EEBE5F26E412}" srcOrd="0" destOrd="0" presId="urn:microsoft.com/office/officeart/2005/8/layout/lProcess2"/>
    <dgm:cxn modelId="{A344E9D2-4047-477E-8BE0-B3B2AC699467}" type="presParOf" srcId="{3C46DABD-4E04-4103-8199-EEBE5F26E412}" destId="{9A7CF979-8316-4C6A-976E-4B8275ED3373}" srcOrd="0" destOrd="0" presId="urn:microsoft.com/office/officeart/2005/8/layout/lProcess2"/>
    <dgm:cxn modelId="{5B65198D-FF94-4E84-929F-5A1362D33AE5}" type="presParOf" srcId="{82E51797-ECDE-4932-B902-9573A5C857B8}" destId="{8EE668F2-31E9-4224-8DA1-D7A21F4153FA}" srcOrd="1" destOrd="0" presId="urn:microsoft.com/office/officeart/2005/8/layout/lProcess2"/>
    <dgm:cxn modelId="{B2184F76-FC0F-44AC-8F14-D332914E8748}" type="presParOf" srcId="{82E51797-ECDE-4932-B902-9573A5C857B8}" destId="{D4E50DC1-3795-4A32-B2F6-6DF1839472E5}" srcOrd="2" destOrd="0" presId="urn:microsoft.com/office/officeart/2005/8/layout/lProcess2"/>
    <dgm:cxn modelId="{B42E81D9-351C-4406-9AB1-85F6BE11DD22}" type="presParOf" srcId="{D4E50DC1-3795-4A32-B2F6-6DF1839472E5}" destId="{D908D638-F957-4599-9671-E8E1D17E82C4}" srcOrd="0" destOrd="0" presId="urn:microsoft.com/office/officeart/2005/8/layout/lProcess2"/>
    <dgm:cxn modelId="{F922E417-A50D-486B-A7F4-4C7078F6E908}" type="presParOf" srcId="{D4E50DC1-3795-4A32-B2F6-6DF1839472E5}" destId="{CDE53B2B-2A70-4240-B3AD-7F21D95752FA}" srcOrd="1" destOrd="0" presId="urn:microsoft.com/office/officeart/2005/8/layout/lProcess2"/>
    <dgm:cxn modelId="{30870C35-E878-4CEB-AA9E-82D2DB640B19}" type="presParOf" srcId="{D4E50DC1-3795-4A32-B2F6-6DF1839472E5}" destId="{1356B804-DA45-4264-96A8-6049C4F42801}" srcOrd="2" destOrd="0" presId="urn:microsoft.com/office/officeart/2005/8/layout/lProcess2"/>
    <dgm:cxn modelId="{65FBA76D-5056-4B4E-BF88-2B9C4CED84F7}" type="presParOf" srcId="{1356B804-DA45-4264-96A8-6049C4F42801}" destId="{7092780C-16DD-4EA9-B777-9D6DFAE1D1B7}" srcOrd="0" destOrd="0" presId="urn:microsoft.com/office/officeart/2005/8/layout/lProcess2"/>
    <dgm:cxn modelId="{65AAC178-75B4-46A6-A142-509EB69BBE40}" type="presParOf" srcId="{7092780C-16DD-4EA9-B777-9D6DFAE1D1B7}" destId="{FAA6A153-5E67-48D6-A427-DA06DF918E8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9E3862-E9C7-410C-8E32-0F71E4AED3F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FB26F8C-ADA2-432A-8F1A-641EA26321DE}">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smtClean="0">
              <a:solidFill>
                <a:srgbClr val="002060"/>
              </a:solidFill>
            </a:rPr>
            <a:t>Designed to provide more consistent and reproducible breast density assessment</a:t>
          </a:r>
          <a:endParaRPr lang="en-US" sz="2400" b="0" dirty="0">
            <a:solidFill>
              <a:srgbClr val="002060"/>
            </a:solidFill>
          </a:endParaRPr>
        </a:p>
      </dgm:t>
    </dgm:pt>
    <dgm:pt modelId="{4B05F42C-0D91-49FF-991D-87A59873348F}" type="parTrans" cxnId="{FB7C489B-CC5A-4881-AA4A-054B9D7615E1}">
      <dgm:prSet/>
      <dgm:spPr/>
      <dgm:t>
        <a:bodyPr/>
        <a:lstStyle/>
        <a:p>
          <a:endParaRPr lang="en-US"/>
        </a:p>
      </dgm:t>
    </dgm:pt>
    <dgm:pt modelId="{A27A617B-24B4-478F-B514-0819A08DFD1A}" type="sibTrans" cxnId="{FB7C489B-CC5A-4881-AA4A-054B9D7615E1}">
      <dgm:prSet/>
      <dgm:spPr>
        <a:solidFill>
          <a:schemeClr val="accent4">
            <a:alpha val="90000"/>
          </a:schemeClr>
        </a:solidFill>
      </dgm:spPr>
      <dgm:t>
        <a:bodyPr/>
        <a:lstStyle/>
        <a:p>
          <a:endParaRPr lang="en-US"/>
        </a:p>
      </dgm:t>
    </dgm:pt>
    <dgm:pt modelId="{397EE97E-8185-49E1-B62D-FF6AC46F7BB1}">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0" dirty="0" smtClean="0">
              <a:solidFill>
                <a:srgbClr val="002060"/>
              </a:solidFill>
            </a:rPr>
            <a:t>Offers more confidence in selecting which patients (dense tissue or not dense tissue) for additional screening</a:t>
          </a:r>
          <a:endParaRPr lang="en-US" sz="2400" b="0" dirty="0">
            <a:solidFill>
              <a:srgbClr val="002060"/>
            </a:solidFill>
          </a:endParaRPr>
        </a:p>
      </dgm:t>
    </dgm:pt>
    <dgm:pt modelId="{B6C9F588-3D8D-41AD-9EFC-14C7EB48E549}" type="parTrans" cxnId="{40EA0C54-1BCA-4E82-BC9B-2FCB1C908C37}">
      <dgm:prSet/>
      <dgm:spPr/>
      <dgm:t>
        <a:bodyPr/>
        <a:lstStyle/>
        <a:p>
          <a:endParaRPr lang="en-US"/>
        </a:p>
      </dgm:t>
    </dgm:pt>
    <dgm:pt modelId="{7CDFB04A-C089-4D5E-B2C5-2D536A497DEE}" type="sibTrans" cxnId="{40EA0C54-1BCA-4E82-BC9B-2FCB1C908C37}">
      <dgm:prSet/>
      <dgm:spPr>
        <a:solidFill>
          <a:schemeClr val="accent4">
            <a:alpha val="90000"/>
          </a:schemeClr>
        </a:solidFill>
      </dgm:spPr>
      <dgm:t>
        <a:bodyPr/>
        <a:lstStyle/>
        <a:p>
          <a:endParaRPr lang="en-US"/>
        </a:p>
      </dgm:t>
    </dgm:pt>
    <dgm:pt modelId="{369BB79F-EEBD-47E3-9A7B-35619BDA2F9C}">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0" dirty="0" smtClean="0">
              <a:solidFill>
                <a:srgbClr val="002060"/>
              </a:solidFill>
            </a:rPr>
            <a:t>Radiologist can choose to include Quantra</a:t>
          </a:r>
          <a:r>
            <a:rPr lang="en-US" sz="2400" b="0" baseline="30000" dirty="0" smtClean="0">
              <a:solidFill>
                <a:srgbClr val="002060"/>
              </a:solidFill>
              <a:latin typeface="Arial" panose="020B0604020202020204" pitchFamily="34" charset="0"/>
              <a:cs typeface="Arial" panose="020B0604020202020204" pitchFamily="34" charset="0"/>
            </a:rPr>
            <a:t>™</a:t>
          </a:r>
          <a:r>
            <a:rPr lang="en-US" sz="2400" b="0" dirty="0" smtClean="0">
              <a:solidFill>
                <a:srgbClr val="002060"/>
              </a:solidFill>
            </a:rPr>
            <a:t> report results in patient mammography results letter </a:t>
          </a:r>
          <a:endParaRPr lang="en-US" sz="2400" b="0" dirty="0">
            <a:solidFill>
              <a:srgbClr val="002060"/>
            </a:solidFill>
          </a:endParaRPr>
        </a:p>
      </dgm:t>
    </dgm:pt>
    <dgm:pt modelId="{09282AF3-1E65-45A0-A3DE-751A16BE8859}" type="parTrans" cxnId="{437D0A84-B5A2-4394-987C-DD0E6A80A721}">
      <dgm:prSet/>
      <dgm:spPr/>
      <dgm:t>
        <a:bodyPr/>
        <a:lstStyle/>
        <a:p>
          <a:endParaRPr lang="en-US"/>
        </a:p>
      </dgm:t>
    </dgm:pt>
    <dgm:pt modelId="{E03B9C13-EA26-4B2E-BB3E-EF0E57C97153}" type="sibTrans" cxnId="{437D0A84-B5A2-4394-987C-DD0E6A80A721}">
      <dgm:prSet/>
      <dgm:spPr/>
      <dgm:t>
        <a:bodyPr/>
        <a:lstStyle/>
        <a:p>
          <a:endParaRPr lang="en-US"/>
        </a:p>
      </dgm:t>
    </dgm:pt>
    <dgm:pt modelId="{0EAB2763-BAEE-41E1-B4FD-32919770926A}" type="pres">
      <dgm:prSet presAssocID="{3A9E3862-E9C7-410C-8E32-0F71E4AED3F4}" presName="outerComposite" presStyleCnt="0">
        <dgm:presLayoutVars>
          <dgm:chMax val="5"/>
          <dgm:dir/>
          <dgm:resizeHandles val="exact"/>
        </dgm:presLayoutVars>
      </dgm:prSet>
      <dgm:spPr/>
      <dgm:t>
        <a:bodyPr/>
        <a:lstStyle/>
        <a:p>
          <a:endParaRPr lang="en-US"/>
        </a:p>
      </dgm:t>
    </dgm:pt>
    <dgm:pt modelId="{03232651-B8F4-4BFD-B479-13E782B342E4}" type="pres">
      <dgm:prSet presAssocID="{3A9E3862-E9C7-410C-8E32-0F71E4AED3F4}" presName="dummyMaxCanvas" presStyleCnt="0">
        <dgm:presLayoutVars/>
      </dgm:prSet>
      <dgm:spPr/>
    </dgm:pt>
    <dgm:pt modelId="{CD9F4998-762C-452E-ADAC-E2710EFC31C5}" type="pres">
      <dgm:prSet presAssocID="{3A9E3862-E9C7-410C-8E32-0F71E4AED3F4}" presName="ThreeNodes_1" presStyleLbl="node1" presStyleIdx="0" presStyleCnt="3">
        <dgm:presLayoutVars>
          <dgm:bulletEnabled val="1"/>
        </dgm:presLayoutVars>
      </dgm:prSet>
      <dgm:spPr/>
      <dgm:t>
        <a:bodyPr/>
        <a:lstStyle/>
        <a:p>
          <a:endParaRPr lang="en-US"/>
        </a:p>
      </dgm:t>
    </dgm:pt>
    <dgm:pt modelId="{D8C3FD56-4236-43F3-B664-B4C35217DA6C}" type="pres">
      <dgm:prSet presAssocID="{3A9E3862-E9C7-410C-8E32-0F71E4AED3F4}" presName="ThreeNodes_2" presStyleLbl="node1" presStyleIdx="1" presStyleCnt="3">
        <dgm:presLayoutVars>
          <dgm:bulletEnabled val="1"/>
        </dgm:presLayoutVars>
      </dgm:prSet>
      <dgm:spPr/>
      <dgm:t>
        <a:bodyPr/>
        <a:lstStyle/>
        <a:p>
          <a:endParaRPr lang="en-US"/>
        </a:p>
      </dgm:t>
    </dgm:pt>
    <dgm:pt modelId="{933CE6AB-032E-4BE3-9A24-2BA3C30240F5}" type="pres">
      <dgm:prSet presAssocID="{3A9E3862-E9C7-410C-8E32-0F71E4AED3F4}" presName="ThreeNodes_3" presStyleLbl="node1" presStyleIdx="2" presStyleCnt="3">
        <dgm:presLayoutVars>
          <dgm:bulletEnabled val="1"/>
        </dgm:presLayoutVars>
      </dgm:prSet>
      <dgm:spPr/>
      <dgm:t>
        <a:bodyPr/>
        <a:lstStyle/>
        <a:p>
          <a:endParaRPr lang="en-US"/>
        </a:p>
      </dgm:t>
    </dgm:pt>
    <dgm:pt modelId="{F4209874-C606-4A58-B4E6-0167A552B3E8}" type="pres">
      <dgm:prSet presAssocID="{3A9E3862-E9C7-410C-8E32-0F71E4AED3F4}" presName="ThreeConn_1-2" presStyleLbl="fgAccFollowNode1" presStyleIdx="0" presStyleCnt="2">
        <dgm:presLayoutVars>
          <dgm:bulletEnabled val="1"/>
        </dgm:presLayoutVars>
      </dgm:prSet>
      <dgm:spPr/>
      <dgm:t>
        <a:bodyPr/>
        <a:lstStyle/>
        <a:p>
          <a:endParaRPr lang="en-US"/>
        </a:p>
      </dgm:t>
    </dgm:pt>
    <dgm:pt modelId="{2FAEA8CA-1A5C-4AEC-8279-FACF2989251B}" type="pres">
      <dgm:prSet presAssocID="{3A9E3862-E9C7-410C-8E32-0F71E4AED3F4}" presName="ThreeConn_2-3" presStyleLbl="fgAccFollowNode1" presStyleIdx="1" presStyleCnt="2">
        <dgm:presLayoutVars>
          <dgm:bulletEnabled val="1"/>
        </dgm:presLayoutVars>
      </dgm:prSet>
      <dgm:spPr/>
      <dgm:t>
        <a:bodyPr/>
        <a:lstStyle/>
        <a:p>
          <a:endParaRPr lang="en-US"/>
        </a:p>
      </dgm:t>
    </dgm:pt>
    <dgm:pt modelId="{47B51027-A387-4976-9C54-930A3E6ACAE0}" type="pres">
      <dgm:prSet presAssocID="{3A9E3862-E9C7-410C-8E32-0F71E4AED3F4}" presName="ThreeNodes_1_text" presStyleLbl="node1" presStyleIdx="2" presStyleCnt="3">
        <dgm:presLayoutVars>
          <dgm:bulletEnabled val="1"/>
        </dgm:presLayoutVars>
      </dgm:prSet>
      <dgm:spPr/>
      <dgm:t>
        <a:bodyPr/>
        <a:lstStyle/>
        <a:p>
          <a:endParaRPr lang="en-US"/>
        </a:p>
      </dgm:t>
    </dgm:pt>
    <dgm:pt modelId="{915E81E8-DDBC-4F17-8B0B-98514DBEC5F2}" type="pres">
      <dgm:prSet presAssocID="{3A9E3862-E9C7-410C-8E32-0F71E4AED3F4}" presName="ThreeNodes_2_text" presStyleLbl="node1" presStyleIdx="2" presStyleCnt="3">
        <dgm:presLayoutVars>
          <dgm:bulletEnabled val="1"/>
        </dgm:presLayoutVars>
      </dgm:prSet>
      <dgm:spPr/>
      <dgm:t>
        <a:bodyPr/>
        <a:lstStyle/>
        <a:p>
          <a:endParaRPr lang="en-US"/>
        </a:p>
      </dgm:t>
    </dgm:pt>
    <dgm:pt modelId="{17B41797-BA06-44B8-B887-F740E132FD9B}" type="pres">
      <dgm:prSet presAssocID="{3A9E3862-E9C7-410C-8E32-0F71E4AED3F4}" presName="ThreeNodes_3_text" presStyleLbl="node1" presStyleIdx="2" presStyleCnt="3">
        <dgm:presLayoutVars>
          <dgm:bulletEnabled val="1"/>
        </dgm:presLayoutVars>
      </dgm:prSet>
      <dgm:spPr/>
      <dgm:t>
        <a:bodyPr/>
        <a:lstStyle/>
        <a:p>
          <a:endParaRPr lang="en-US"/>
        </a:p>
      </dgm:t>
    </dgm:pt>
  </dgm:ptLst>
  <dgm:cxnLst>
    <dgm:cxn modelId="{3ACE32AB-FFA6-4234-A2F1-9B3D0871DAC3}" type="presOf" srcId="{369BB79F-EEBD-47E3-9A7B-35619BDA2F9C}" destId="{17B41797-BA06-44B8-B887-F740E132FD9B}" srcOrd="1" destOrd="0" presId="urn:microsoft.com/office/officeart/2005/8/layout/vProcess5"/>
    <dgm:cxn modelId="{6ABF66F8-9D81-48CD-93EC-03E337756CD4}" type="presOf" srcId="{397EE97E-8185-49E1-B62D-FF6AC46F7BB1}" destId="{D8C3FD56-4236-43F3-B664-B4C35217DA6C}" srcOrd="0" destOrd="0" presId="urn:microsoft.com/office/officeart/2005/8/layout/vProcess5"/>
    <dgm:cxn modelId="{FB7C489B-CC5A-4881-AA4A-054B9D7615E1}" srcId="{3A9E3862-E9C7-410C-8E32-0F71E4AED3F4}" destId="{EFB26F8C-ADA2-432A-8F1A-641EA26321DE}" srcOrd="0" destOrd="0" parTransId="{4B05F42C-0D91-49FF-991D-87A59873348F}" sibTransId="{A27A617B-24B4-478F-B514-0819A08DFD1A}"/>
    <dgm:cxn modelId="{D8410699-311B-4490-8109-FC214DCDDE30}" type="presOf" srcId="{7CDFB04A-C089-4D5E-B2C5-2D536A497DEE}" destId="{2FAEA8CA-1A5C-4AEC-8279-FACF2989251B}" srcOrd="0" destOrd="0" presId="urn:microsoft.com/office/officeart/2005/8/layout/vProcess5"/>
    <dgm:cxn modelId="{40EA0C54-1BCA-4E82-BC9B-2FCB1C908C37}" srcId="{3A9E3862-E9C7-410C-8E32-0F71E4AED3F4}" destId="{397EE97E-8185-49E1-B62D-FF6AC46F7BB1}" srcOrd="1" destOrd="0" parTransId="{B6C9F588-3D8D-41AD-9EFC-14C7EB48E549}" sibTransId="{7CDFB04A-C089-4D5E-B2C5-2D536A497DEE}"/>
    <dgm:cxn modelId="{9532BB58-5582-4F70-83E1-74EA182E85E6}" type="presOf" srcId="{EFB26F8C-ADA2-432A-8F1A-641EA26321DE}" destId="{47B51027-A387-4976-9C54-930A3E6ACAE0}" srcOrd="1" destOrd="0" presId="urn:microsoft.com/office/officeart/2005/8/layout/vProcess5"/>
    <dgm:cxn modelId="{3A5170A8-FDEE-4336-AEC0-E7BF66328744}" type="presOf" srcId="{397EE97E-8185-49E1-B62D-FF6AC46F7BB1}" destId="{915E81E8-DDBC-4F17-8B0B-98514DBEC5F2}" srcOrd="1" destOrd="0" presId="urn:microsoft.com/office/officeart/2005/8/layout/vProcess5"/>
    <dgm:cxn modelId="{0DCCCD14-7332-4260-8E75-B5697D97C2D1}" type="presOf" srcId="{EFB26F8C-ADA2-432A-8F1A-641EA26321DE}" destId="{CD9F4998-762C-452E-ADAC-E2710EFC31C5}" srcOrd="0" destOrd="0" presId="urn:microsoft.com/office/officeart/2005/8/layout/vProcess5"/>
    <dgm:cxn modelId="{CD762B23-7B45-4282-9072-3942C5E7AF2E}" type="presOf" srcId="{A27A617B-24B4-478F-B514-0819A08DFD1A}" destId="{F4209874-C606-4A58-B4E6-0167A552B3E8}" srcOrd="0" destOrd="0" presId="urn:microsoft.com/office/officeart/2005/8/layout/vProcess5"/>
    <dgm:cxn modelId="{437D0A84-B5A2-4394-987C-DD0E6A80A721}" srcId="{3A9E3862-E9C7-410C-8E32-0F71E4AED3F4}" destId="{369BB79F-EEBD-47E3-9A7B-35619BDA2F9C}" srcOrd="2" destOrd="0" parTransId="{09282AF3-1E65-45A0-A3DE-751A16BE8859}" sibTransId="{E03B9C13-EA26-4B2E-BB3E-EF0E57C97153}"/>
    <dgm:cxn modelId="{47871339-5219-48F7-A18D-D5075837BA6F}" type="presOf" srcId="{3A9E3862-E9C7-410C-8E32-0F71E4AED3F4}" destId="{0EAB2763-BAEE-41E1-B4FD-32919770926A}" srcOrd="0" destOrd="0" presId="urn:microsoft.com/office/officeart/2005/8/layout/vProcess5"/>
    <dgm:cxn modelId="{FDD93A17-0A33-4ED9-89CA-DAE8CAC44AEA}" type="presOf" srcId="{369BB79F-EEBD-47E3-9A7B-35619BDA2F9C}" destId="{933CE6AB-032E-4BE3-9A24-2BA3C30240F5}" srcOrd="0" destOrd="0" presId="urn:microsoft.com/office/officeart/2005/8/layout/vProcess5"/>
    <dgm:cxn modelId="{5576D959-AC9E-4F85-B337-84564C5AA13D}" type="presParOf" srcId="{0EAB2763-BAEE-41E1-B4FD-32919770926A}" destId="{03232651-B8F4-4BFD-B479-13E782B342E4}" srcOrd="0" destOrd="0" presId="urn:microsoft.com/office/officeart/2005/8/layout/vProcess5"/>
    <dgm:cxn modelId="{285DB78C-8898-41FD-8F9D-9AA857EB0E85}" type="presParOf" srcId="{0EAB2763-BAEE-41E1-B4FD-32919770926A}" destId="{CD9F4998-762C-452E-ADAC-E2710EFC31C5}" srcOrd="1" destOrd="0" presId="urn:microsoft.com/office/officeart/2005/8/layout/vProcess5"/>
    <dgm:cxn modelId="{8597C28B-ABD3-49C6-A8C4-41C823D51C43}" type="presParOf" srcId="{0EAB2763-BAEE-41E1-B4FD-32919770926A}" destId="{D8C3FD56-4236-43F3-B664-B4C35217DA6C}" srcOrd="2" destOrd="0" presId="urn:microsoft.com/office/officeart/2005/8/layout/vProcess5"/>
    <dgm:cxn modelId="{E95A8BF7-8AB9-4A7F-A995-A9FE164DAAF6}" type="presParOf" srcId="{0EAB2763-BAEE-41E1-B4FD-32919770926A}" destId="{933CE6AB-032E-4BE3-9A24-2BA3C30240F5}" srcOrd="3" destOrd="0" presId="urn:microsoft.com/office/officeart/2005/8/layout/vProcess5"/>
    <dgm:cxn modelId="{FA59889B-615B-49E4-BB1D-2422DC6F0040}" type="presParOf" srcId="{0EAB2763-BAEE-41E1-B4FD-32919770926A}" destId="{F4209874-C606-4A58-B4E6-0167A552B3E8}" srcOrd="4" destOrd="0" presId="urn:microsoft.com/office/officeart/2005/8/layout/vProcess5"/>
    <dgm:cxn modelId="{BE29FBA1-A696-4E6B-9A44-518134CBD8A9}" type="presParOf" srcId="{0EAB2763-BAEE-41E1-B4FD-32919770926A}" destId="{2FAEA8CA-1A5C-4AEC-8279-FACF2989251B}" srcOrd="5" destOrd="0" presId="urn:microsoft.com/office/officeart/2005/8/layout/vProcess5"/>
    <dgm:cxn modelId="{561CBC41-1053-4228-BA56-F356F1454196}" type="presParOf" srcId="{0EAB2763-BAEE-41E1-B4FD-32919770926A}" destId="{47B51027-A387-4976-9C54-930A3E6ACAE0}" srcOrd="6" destOrd="0" presId="urn:microsoft.com/office/officeart/2005/8/layout/vProcess5"/>
    <dgm:cxn modelId="{43ECFE06-F923-4175-98B8-7116349ABA48}" type="presParOf" srcId="{0EAB2763-BAEE-41E1-B4FD-32919770926A}" destId="{915E81E8-DDBC-4F17-8B0B-98514DBEC5F2}" srcOrd="7" destOrd="0" presId="urn:microsoft.com/office/officeart/2005/8/layout/vProcess5"/>
    <dgm:cxn modelId="{69CC9102-D25B-4D6B-9AE4-5E5521A9D9A9}" type="presParOf" srcId="{0EAB2763-BAEE-41E1-B4FD-32919770926A}" destId="{17B41797-BA06-44B8-B887-F740E132FD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397CCA-32E8-4644-9333-E976C9E886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E10211-F8F8-4745-93F8-7A352642A287}">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Over 40% of women have heterogeneously or extremely dense breast tissue</a:t>
          </a:r>
          <a:endParaRPr lang="en-US" sz="2400" dirty="0">
            <a:solidFill>
              <a:srgbClr val="002060"/>
            </a:solidFill>
          </a:endParaRPr>
        </a:p>
      </dgm:t>
    </dgm:pt>
    <dgm:pt modelId="{7006F399-C22E-4E0A-AD64-B37FB9C52202}" type="parTrans" cxnId="{3635469D-50FD-4EEF-88E1-1BC95A871449}">
      <dgm:prSet/>
      <dgm:spPr/>
      <dgm:t>
        <a:bodyPr/>
        <a:lstStyle/>
        <a:p>
          <a:endParaRPr lang="en-US"/>
        </a:p>
      </dgm:t>
    </dgm:pt>
    <dgm:pt modelId="{71EF133E-500E-4D28-A451-C74323E9B57F}" type="sibTrans" cxnId="{3635469D-50FD-4EEF-88E1-1BC95A871449}">
      <dgm:prSet/>
      <dgm:spPr/>
      <dgm:t>
        <a:bodyPr/>
        <a:lstStyle/>
        <a:p>
          <a:endParaRPr lang="en-US"/>
        </a:p>
      </dgm:t>
    </dgm:pt>
    <dgm:pt modelId="{5B0FB372-90BB-4BAE-A281-D57C50F5A2A5}">
      <dgm:prSet phldrT="[Text]" custT="1"/>
      <dgm:spPr/>
      <dgm:t>
        <a:bodyPr/>
        <a:lstStyle/>
        <a:p>
          <a:r>
            <a:rPr lang="en-US" sz="2000" dirty="0" smtClean="0">
              <a:solidFill>
                <a:srgbClr val="002060"/>
              </a:solidFill>
            </a:rPr>
            <a:t>Difficult to detect cancer on mammography</a:t>
          </a:r>
          <a:endParaRPr lang="en-US" sz="2000" dirty="0">
            <a:solidFill>
              <a:srgbClr val="002060"/>
            </a:solidFill>
          </a:endParaRPr>
        </a:p>
      </dgm:t>
    </dgm:pt>
    <dgm:pt modelId="{BDF31979-A6A3-477E-8331-85F543D1AC81}" type="parTrans" cxnId="{A27A7212-DFD3-49FF-8255-88D2435CDEA1}">
      <dgm:prSet/>
      <dgm:spPr/>
      <dgm:t>
        <a:bodyPr/>
        <a:lstStyle/>
        <a:p>
          <a:endParaRPr lang="en-US"/>
        </a:p>
      </dgm:t>
    </dgm:pt>
    <dgm:pt modelId="{80C45391-F5EC-4BD5-AAC4-C5AE4B435378}" type="sibTrans" cxnId="{A27A7212-DFD3-49FF-8255-88D2435CDEA1}">
      <dgm:prSet/>
      <dgm:spPr/>
      <dgm:t>
        <a:bodyPr/>
        <a:lstStyle/>
        <a:p>
          <a:endParaRPr lang="en-US"/>
        </a:p>
      </dgm:t>
    </dgm:pt>
    <dgm:pt modelId="{EFCC63A3-3574-455B-8310-06A78E9CD8FB}">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Hologic 3D Mammography</a:t>
          </a:r>
          <a:r>
            <a:rPr lang="en-US" sz="2400" baseline="30000" dirty="0" smtClean="0">
              <a:solidFill>
                <a:srgbClr val="002060"/>
              </a:solidFill>
              <a:latin typeface="Arial" panose="020B0604020202020204" pitchFamily="34" charset="0"/>
              <a:cs typeface="Arial" panose="020B0604020202020204" pitchFamily="34" charset="0"/>
            </a:rPr>
            <a:t>™</a:t>
          </a:r>
          <a:r>
            <a:rPr lang="en-US" sz="2400" dirty="0" smtClean="0">
              <a:solidFill>
                <a:srgbClr val="002060"/>
              </a:solidFill>
            </a:rPr>
            <a:t> aids in detecting breast cancer in all breast density types</a:t>
          </a:r>
          <a:endParaRPr lang="en-US" sz="2400" dirty="0">
            <a:solidFill>
              <a:srgbClr val="002060"/>
            </a:solidFill>
          </a:endParaRPr>
        </a:p>
      </dgm:t>
    </dgm:pt>
    <dgm:pt modelId="{3884B876-0529-4F36-B3A9-79E2A8668CE1}" type="parTrans" cxnId="{3723234C-39D4-4C11-9FCD-695FDF9F4F54}">
      <dgm:prSet/>
      <dgm:spPr/>
      <dgm:t>
        <a:bodyPr/>
        <a:lstStyle/>
        <a:p>
          <a:endParaRPr lang="en-US"/>
        </a:p>
      </dgm:t>
    </dgm:pt>
    <dgm:pt modelId="{AF6D2510-D41A-4163-B3AF-F1B4FD8B4D07}" type="sibTrans" cxnId="{3723234C-39D4-4C11-9FCD-695FDF9F4F54}">
      <dgm:prSet/>
      <dgm:spPr/>
      <dgm:t>
        <a:bodyPr/>
        <a:lstStyle/>
        <a:p>
          <a:endParaRPr lang="en-US"/>
        </a:p>
      </dgm:t>
    </dgm:pt>
    <dgm:pt modelId="{0116A948-04D2-4613-A397-708E159D270B}">
      <dgm:prSet phldrT="[Text]" custT="1"/>
      <dgm:spPr/>
      <dgm:t>
        <a:bodyPr/>
        <a:lstStyle/>
        <a:p>
          <a:r>
            <a:rPr lang="en-US" sz="2000" dirty="0" smtClean="0">
              <a:solidFill>
                <a:srgbClr val="002060"/>
              </a:solidFill>
            </a:rPr>
            <a:t>It is a risk factor</a:t>
          </a:r>
          <a:endParaRPr lang="en-US" sz="2000" dirty="0">
            <a:solidFill>
              <a:srgbClr val="002060"/>
            </a:solidFill>
          </a:endParaRPr>
        </a:p>
      </dgm:t>
    </dgm:pt>
    <dgm:pt modelId="{86D0EF86-AD02-4BB6-88A1-0F1EFB012FFB}" type="parTrans" cxnId="{B4E04681-780A-4E8F-9492-AE67B36CC0EF}">
      <dgm:prSet/>
      <dgm:spPr/>
      <dgm:t>
        <a:bodyPr/>
        <a:lstStyle/>
        <a:p>
          <a:endParaRPr lang="en-US"/>
        </a:p>
      </dgm:t>
    </dgm:pt>
    <dgm:pt modelId="{CB2121DA-3A36-406C-A0E8-428129DF564D}" type="sibTrans" cxnId="{B4E04681-780A-4E8F-9492-AE67B36CC0EF}">
      <dgm:prSet/>
      <dgm:spPr/>
      <dgm:t>
        <a:bodyPr/>
        <a:lstStyle/>
        <a:p>
          <a:endParaRPr lang="en-US"/>
        </a:p>
      </dgm:t>
    </dgm:pt>
    <dgm:pt modelId="{3DE0AC70-63D8-4C2E-85AA-75F3FF86B644}">
      <dgm:prSet custT="1"/>
      <dgm:spPr/>
      <dgm:t>
        <a:bodyPr/>
        <a:lstStyle/>
        <a:p>
          <a:r>
            <a:rPr lang="en-US" sz="2000" dirty="0" smtClean="0">
              <a:solidFill>
                <a:srgbClr val="002060"/>
              </a:solidFill>
            </a:rPr>
            <a:t>Increase in detecting invasive breast cancers </a:t>
          </a:r>
        </a:p>
      </dgm:t>
    </dgm:pt>
    <dgm:pt modelId="{74D55918-7C8B-4D50-BC28-646F3A69AEC2}" type="parTrans" cxnId="{A7494929-49F4-4E68-B52C-CC0C5A59B790}">
      <dgm:prSet/>
      <dgm:spPr/>
      <dgm:t>
        <a:bodyPr/>
        <a:lstStyle/>
        <a:p>
          <a:endParaRPr lang="en-US"/>
        </a:p>
      </dgm:t>
    </dgm:pt>
    <dgm:pt modelId="{9BAF9A93-D73A-434E-AEC4-58D0B6CCD0BA}" type="sibTrans" cxnId="{A7494929-49F4-4E68-B52C-CC0C5A59B790}">
      <dgm:prSet/>
      <dgm:spPr/>
      <dgm:t>
        <a:bodyPr/>
        <a:lstStyle/>
        <a:p>
          <a:endParaRPr lang="en-US"/>
        </a:p>
      </dgm:t>
    </dgm:pt>
    <dgm:pt modelId="{48814500-3E17-4C4A-B991-C17B5632F080}">
      <dgm:prSet custT="1"/>
      <dgm:spPr/>
      <dgm:t>
        <a:bodyPr/>
        <a:lstStyle/>
        <a:p>
          <a:r>
            <a:rPr lang="en-US" sz="2000" dirty="0" smtClean="0">
              <a:solidFill>
                <a:srgbClr val="002060"/>
              </a:solidFill>
            </a:rPr>
            <a:t>Reduces the need to recall patients</a:t>
          </a:r>
        </a:p>
      </dgm:t>
    </dgm:pt>
    <dgm:pt modelId="{795D6867-0141-488B-BB2D-9F9ADF10B48D}" type="parTrans" cxnId="{EC008D33-13DA-4504-B40B-C8416CA070B5}">
      <dgm:prSet/>
      <dgm:spPr/>
      <dgm:t>
        <a:bodyPr/>
        <a:lstStyle/>
        <a:p>
          <a:endParaRPr lang="en-US"/>
        </a:p>
      </dgm:t>
    </dgm:pt>
    <dgm:pt modelId="{63DF875F-26F1-4B44-A31C-AA514200E8A6}" type="sibTrans" cxnId="{EC008D33-13DA-4504-B40B-C8416CA070B5}">
      <dgm:prSet/>
      <dgm:spPr/>
      <dgm:t>
        <a:bodyPr/>
        <a:lstStyle/>
        <a:p>
          <a:endParaRPr lang="en-US"/>
        </a:p>
      </dgm:t>
    </dgm:pt>
    <dgm:pt modelId="{C8BDAE0D-EE99-4987-AECA-CE44085456B4}">
      <dgm:prSe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Breast density assessment software</a:t>
          </a:r>
        </a:p>
      </dgm:t>
    </dgm:pt>
    <dgm:pt modelId="{FBBF3731-2B31-4964-8EC1-FD3715659C29}" type="parTrans" cxnId="{B3C3DE41-3AE1-44A0-8FE6-CB4EF6A718C8}">
      <dgm:prSet/>
      <dgm:spPr/>
      <dgm:t>
        <a:bodyPr/>
        <a:lstStyle/>
        <a:p>
          <a:endParaRPr lang="en-US"/>
        </a:p>
      </dgm:t>
    </dgm:pt>
    <dgm:pt modelId="{8DAE869D-E625-41A2-A0E1-75245AB0EFB6}" type="sibTrans" cxnId="{B3C3DE41-3AE1-44A0-8FE6-CB4EF6A718C8}">
      <dgm:prSet/>
      <dgm:spPr/>
      <dgm:t>
        <a:bodyPr/>
        <a:lstStyle/>
        <a:p>
          <a:endParaRPr lang="en-US"/>
        </a:p>
      </dgm:t>
    </dgm:pt>
    <dgm:pt modelId="{D82D7C3F-F002-43D3-A6DD-922C7DC18D7F}">
      <dgm:prSe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Provides consistent and reproducible density assessment</a:t>
          </a:r>
        </a:p>
      </dgm:t>
    </dgm:pt>
    <dgm:pt modelId="{AFEC1D7C-49F3-4FB2-8B3E-AF1DBF9392F6}" type="parTrans" cxnId="{E548996F-D470-4AF0-905D-642D42F9BBC9}">
      <dgm:prSet/>
      <dgm:spPr/>
      <dgm:t>
        <a:bodyPr/>
        <a:lstStyle/>
        <a:p>
          <a:endParaRPr lang="en-US"/>
        </a:p>
      </dgm:t>
    </dgm:pt>
    <dgm:pt modelId="{79C1446F-E8E0-4927-A570-3D41785218B5}" type="sibTrans" cxnId="{E548996F-D470-4AF0-905D-642D42F9BBC9}">
      <dgm:prSet/>
      <dgm:spPr/>
      <dgm:t>
        <a:bodyPr/>
        <a:lstStyle/>
        <a:p>
          <a:endParaRPr lang="en-US"/>
        </a:p>
      </dgm:t>
    </dgm:pt>
    <dgm:pt modelId="{A9EDCE9D-E0E5-419B-A7E5-211C8AED5383}">
      <dgm:prSet custT="1"/>
      <dgm:spPr>
        <a:ln>
          <a:noFill/>
        </a:ln>
      </dgm:spPr>
      <dgm:t>
        <a:bodyPr/>
        <a:lstStyle/>
        <a:p>
          <a:endParaRPr lang="en-US" sz="2000" dirty="0" smtClean="0">
            <a:solidFill>
              <a:srgbClr val="002060"/>
            </a:solidFill>
          </a:endParaRPr>
        </a:p>
      </dgm:t>
    </dgm:pt>
    <dgm:pt modelId="{4AD65E30-C408-42D9-98A5-B685D9D115C6}" type="parTrans" cxnId="{D23C9102-6697-4A2A-A818-B814E904764A}">
      <dgm:prSet/>
      <dgm:spPr/>
      <dgm:t>
        <a:bodyPr/>
        <a:lstStyle/>
        <a:p>
          <a:endParaRPr lang="en-US"/>
        </a:p>
      </dgm:t>
    </dgm:pt>
    <dgm:pt modelId="{0FD28A07-0231-49A7-A5F1-83D5956A7032}" type="sibTrans" cxnId="{D23C9102-6697-4A2A-A818-B814E904764A}">
      <dgm:prSet/>
      <dgm:spPr/>
      <dgm:t>
        <a:bodyPr/>
        <a:lstStyle/>
        <a:p>
          <a:endParaRPr lang="en-US"/>
        </a:p>
      </dgm:t>
    </dgm:pt>
    <dgm:pt modelId="{429D8E31-71D6-4142-9148-FF3107DA7AB3}" type="pres">
      <dgm:prSet presAssocID="{3D397CCA-32E8-4644-9333-E976C9E8867A}" presName="linear" presStyleCnt="0">
        <dgm:presLayoutVars>
          <dgm:animLvl val="lvl"/>
          <dgm:resizeHandles val="exact"/>
        </dgm:presLayoutVars>
      </dgm:prSet>
      <dgm:spPr/>
      <dgm:t>
        <a:bodyPr/>
        <a:lstStyle/>
        <a:p>
          <a:endParaRPr lang="en-US"/>
        </a:p>
      </dgm:t>
    </dgm:pt>
    <dgm:pt modelId="{CE5CAE6B-04E2-4758-A808-48BD1F937044}" type="pres">
      <dgm:prSet presAssocID="{D3E10211-F8F8-4745-93F8-7A352642A287}" presName="parentText" presStyleLbl="node1" presStyleIdx="0" presStyleCnt="3">
        <dgm:presLayoutVars>
          <dgm:chMax val="0"/>
          <dgm:bulletEnabled val="1"/>
        </dgm:presLayoutVars>
      </dgm:prSet>
      <dgm:spPr/>
      <dgm:t>
        <a:bodyPr/>
        <a:lstStyle/>
        <a:p>
          <a:endParaRPr lang="en-US"/>
        </a:p>
      </dgm:t>
    </dgm:pt>
    <dgm:pt modelId="{86BD952C-CC49-486F-B252-E4CD8BDBD923}" type="pres">
      <dgm:prSet presAssocID="{D3E10211-F8F8-4745-93F8-7A352642A287}" presName="childText" presStyleLbl="revTx" presStyleIdx="0" presStyleCnt="3">
        <dgm:presLayoutVars>
          <dgm:bulletEnabled val="1"/>
        </dgm:presLayoutVars>
      </dgm:prSet>
      <dgm:spPr/>
      <dgm:t>
        <a:bodyPr/>
        <a:lstStyle/>
        <a:p>
          <a:endParaRPr lang="en-US"/>
        </a:p>
      </dgm:t>
    </dgm:pt>
    <dgm:pt modelId="{BEB6516A-99FD-4C61-B750-C9C952668B89}" type="pres">
      <dgm:prSet presAssocID="{EFCC63A3-3574-455B-8310-06A78E9CD8FB}" presName="parentText" presStyleLbl="node1" presStyleIdx="1" presStyleCnt="3">
        <dgm:presLayoutVars>
          <dgm:chMax val="0"/>
          <dgm:bulletEnabled val="1"/>
        </dgm:presLayoutVars>
      </dgm:prSet>
      <dgm:spPr/>
      <dgm:t>
        <a:bodyPr/>
        <a:lstStyle/>
        <a:p>
          <a:endParaRPr lang="en-US"/>
        </a:p>
      </dgm:t>
    </dgm:pt>
    <dgm:pt modelId="{98254CDB-B900-4695-8087-7BBD1EB4890D}" type="pres">
      <dgm:prSet presAssocID="{EFCC63A3-3574-455B-8310-06A78E9CD8FB}" presName="childText" presStyleLbl="revTx" presStyleIdx="1" presStyleCnt="3">
        <dgm:presLayoutVars>
          <dgm:bulletEnabled val="1"/>
        </dgm:presLayoutVars>
      </dgm:prSet>
      <dgm:spPr/>
      <dgm:t>
        <a:bodyPr/>
        <a:lstStyle/>
        <a:p>
          <a:endParaRPr lang="en-US"/>
        </a:p>
      </dgm:t>
    </dgm:pt>
    <dgm:pt modelId="{8BA2F245-406A-43C5-94C4-7445DB18EBB5}" type="pres">
      <dgm:prSet presAssocID="{C8BDAE0D-EE99-4987-AECA-CE44085456B4}" presName="parentText" presStyleLbl="node1" presStyleIdx="2" presStyleCnt="3">
        <dgm:presLayoutVars>
          <dgm:chMax val="0"/>
          <dgm:bulletEnabled val="1"/>
        </dgm:presLayoutVars>
      </dgm:prSet>
      <dgm:spPr/>
      <dgm:t>
        <a:bodyPr/>
        <a:lstStyle/>
        <a:p>
          <a:endParaRPr lang="en-US"/>
        </a:p>
      </dgm:t>
    </dgm:pt>
    <dgm:pt modelId="{CC40B3D9-E58A-44E0-9219-9BB32E84B431}" type="pres">
      <dgm:prSet presAssocID="{C8BDAE0D-EE99-4987-AECA-CE44085456B4}" presName="childText" presStyleLbl="revTx" presStyleIdx="2" presStyleCnt="3" custLinFactNeighborX="-215" custLinFactNeighborY="14725">
        <dgm:presLayoutVars>
          <dgm:bulletEnabled val="1"/>
        </dgm:presLayoutVars>
      </dgm:prSet>
      <dgm:spPr/>
      <dgm:t>
        <a:bodyPr/>
        <a:lstStyle/>
        <a:p>
          <a:endParaRPr lang="en-US"/>
        </a:p>
      </dgm:t>
    </dgm:pt>
  </dgm:ptLst>
  <dgm:cxnLst>
    <dgm:cxn modelId="{FCCDA5EC-BC16-4C42-8E3F-F95A33EC3C03}" type="presOf" srcId="{A9EDCE9D-E0E5-419B-A7E5-211C8AED5383}" destId="{CC40B3D9-E58A-44E0-9219-9BB32E84B431}" srcOrd="0" destOrd="1" presId="urn:microsoft.com/office/officeart/2005/8/layout/vList2"/>
    <dgm:cxn modelId="{B3C3DE41-3AE1-44A0-8FE6-CB4EF6A718C8}" srcId="{3D397CCA-32E8-4644-9333-E976C9E8867A}" destId="{C8BDAE0D-EE99-4987-AECA-CE44085456B4}" srcOrd="2" destOrd="0" parTransId="{FBBF3731-2B31-4964-8EC1-FD3715659C29}" sibTransId="{8DAE869D-E625-41A2-A0E1-75245AB0EFB6}"/>
    <dgm:cxn modelId="{B4E04681-780A-4E8F-9492-AE67B36CC0EF}" srcId="{D3E10211-F8F8-4745-93F8-7A352642A287}" destId="{0116A948-04D2-4613-A397-708E159D270B}" srcOrd="1" destOrd="0" parTransId="{86D0EF86-AD02-4BB6-88A1-0F1EFB012FFB}" sibTransId="{CB2121DA-3A36-406C-A0E8-428129DF564D}"/>
    <dgm:cxn modelId="{E68C53CE-5414-4309-9E4A-09096108EB94}" type="presOf" srcId="{EFCC63A3-3574-455B-8310-06A78E9CD8FB}" destId="{BEB6516A-99FD-4C61-B750-C9C952668B89}" srcOrd="0" destOrd="0" presId="urn:microsoft.com/office/officeart/2005/8/layout/vList2"/>
    <dgm:cxn modelId="{3723234C-39D4-4C11-9FCD-695FDF9F4F54}" srcId="{3D397CCA-32E8-4644-9333-E976C9E8867A}" destId="{EFCC63A3-3574-455B-8310-06A78E9CD8FB}" srcOrd="1" destOrd="0" parTransId="{3884B876-0529-4F36-B3A9-79E2A8668CE1}" sibTransId="{AF6D2510-D41A-4163-B3AF-F1B4FD8B4D07}"/>
    <dgm:cxn modelId="{16CC8063-7C68-4169-B4F7-BCA15CBC6CB2}" type="presOf" srcId="{D82D7C3F-F002-43D3-A6DD-922C7DC18D7F}" destId="{CC40B3D9-E58A-44E0-9219-9BB32E84B431}" srcOrd="0" destOrd="0" presId="urn:microsoft.com/office/officeart/2005/8/layout/vList2"/>
    <dgm:cxn modelId="{3635469D-50FD-4EEF-88E1-1BC95A871449}" srcId="{3D397CCA-32E8-4644-9333-E976C9E8867A}" destId="{D3E10211-F8F8-4745-93F8-7A352642A287}" srcOrd="0" destOrd="0" parTransId="{7006F399-C22E-4E0A-AD64-B37FB9C52202}" sibTransId="{71EF133E-500E-4D28-A451-C74323E9B57F}"/>
    <dgm:cxn modelId="{A7494929-49F4-4E68-B52C-CC0C5A59B790}" srcId="{EFCC63A3-3574-455B-8310-06A78E9CD8FB}" destId="{3DE0AC70-63D8-4C2E-85AA-75F3FF86B644}" srcOrd="0" destOrd="0" parTransId="{74D55918-7C8B-4D50-BC28-646F3A69AEC2}" sibTransId="{9BAF9A93-D73A-434E-AEC4-58D0B6CCD0BA}"/>
    <dgm:cxn modelId="{AD0C423D-7FD8-4F47-A36A-DFE0EA792A57}" type="presOf" srcId="{C8BDAE0D-EE99-4987-AECA-CE44085456B4}" destId="{8BA2F245-406A-43C5-94C4-7445DB18EBB5}" srcOrd="0" destOrd="0" presId="urn:microsoft.com/office/officeart/2005/8/layout/vList2"/>
    <dgm:cxn modelId="{A27A7212-DFD3-49FF-8255-88D2435CDEA1}" srcId="{D3E10211-F8F8-4745-93F8-7A352642A287}" destId="{5B0FB372-90BB-4BAE-A281-D57C50F5A2A5}" srcOrd="0" destOrd="0" parTransId="{BDF31979-A6A3-477E-8331-85F543D1AC81}" sibTransId="{80C45391-F5EC-4BD5-AAC4-C5AE4B435378}"/>
    <dgm:cxn modelId="{7B4C6659-AA91-42ED-B4DF-2B80312D6210}" type="presOf" srcId="{3D397CCA-32E8-4644-9333-E976C9E8867A}" destId="{429D8E31-71D6-4142-9148-FF3107DA7AB3}" srcOrd="0" destOrd="0" presId="urn:microsoft.com/office/officeart/2005/8/layout/vList2"/>
    <dgm:cxn modelId="{E548996F-D470-4AF0-905D-642D42F9BBC9}" srcId="{C8BDAE0D-EE99-4987-AECA-CE44085456B4}" destId="{D82D7C3F-F002-43D3-A6DD-922C7DC18D7F}" srcOrd="0" destOrd="0" parTransId="{AFEC1D7C-49F3-4FB2-8B3E-AF1DBF9392F6}" sibTransId="{79C1446F-E8E0-4927-A570-3D41785218B5}"/>
    <dgm:cxn modelId="{11CD65E6-1C09-4F7C-B988-6B6910DAB91D}" type="presOf" srcId="{0116A948-04D2-4613-A397-708E159D270B}" destId="{86BD952C-CC49-486F-B252-E4CD8BDBD923}" srcOrd="0" destOrd="1" presId="urn:microsoft.com/office/officeart/2005/8/layout/vList2"/>
    <dgm:cxn modelId="{031DB6D5-60A9-43C6-801F-A28B98AB3BBA}" type="presOf" srcId="{5B0FB372-90BB-4BAE-A281-D57C50F5A2A5}" destId="{86BD952C-CC49-486F-B252-E4CD8BDBD923}" srcOrd="0" destOrd="0" presId="urn:microsoft.com/office/officeart/2005/8/layout/vList2"/>
    <dgm:cxn modelId="{5C6D1D82-398A-4486-9B1C-F2D4703263C2}" type="presOf" srcId="{D3E10211-F8F8-4745-93F8-7A352642A287}" destId="{CE5CAE6B-04E2-4758-A808-48BD1F937044}" srcOrd="0" destOrd="0" presId="urn:microsoft.com/office/officeart/2005/8/layout/vList2"/>
    <dgm:cxn modelId="{EC008D33-13DA-4504-B40B-C8416CA070B5}" srcId="{EFCC63A3-3574-455B-8310-06A78E9CD8FB}" destId="{48814500-3E17-4C4A-B991-C17B5632F080}" srcOrd="1" destOrd="0" parTransId="{795D6867-0141-488B-BB2D-9F9ADF10B48D}" sibTransId="{63DF875F-26F1-4B44-A31C-AA514200E8A6}"/>
    <dgm:cxn modelId="{D23C9102-6697-4A2A-A818-B814E904764A}" srcId="{C8BDAE0D-EE99-4987-AECA-CE44085456B4}" destId="{A9EDCE9D-E0E5-419B-A7E5-211C8AED5383}" srcOrd="1" destOrd="0" parTransId="{4AD65E30-C408-42D9-98A5-B685D9D115C6}" sibTransId="{0FD28A07-0231-49A7-A5F1-83D5956A7032}"/>
    <dgm:cxn modelId="{35762F27-1C0B-4BD5-9645-04E2DFEEAB26}" type="presOf" srcId="{48814500-3E17-4C4A-B991-C17B5632F080}" destId="{98254CDB-B900-4695-8087-7BBD1EB4890D}" srcOrd="0" destOrd="1" presId="urn:microsoft.com/office/officeart/2005/8/layout/vList2"/>
    <dgm:cxn modelId="{71B00779-4861-43A1-8C5F-2FD1CF341471}" type="presOf" srcId="{3DE0AC70-63D8-4C2E-85AA-75F3FF86B644}" destId="{98254CDB-B900-4695-8087-7BBD1EB4890D}" srcOrd="0" destOrd="0" presId="urn:microsoft.com/office/officeart/2005/8/layout/vList2"/>
    <dgm:cxn modelId="{76210A30-5E73-4AD9-9C6A-449CEE4DF696}" type="presParOf" srcId="{429D8E31-71D6-4142-9148-FF3107DA7AB3}" destId="{CE5CAE6B-04E2-4758-A808-48BD1F937044}" srcOrd="0" destOrd="0" presId="urn:microsoft.com/office/officeart/2005/8/layout/vList2"/>
    <dgm:cxn modelId="{39A4B937-4086-42BC-B62F-4604AF6FCC6F}" type="presParOf" srcId="{429D8E31-71D6-4142-9148-FF3107DA7AB3}" destId="{86BD952C-CC49-486F-B252-E4CD8BDBD923}" srcOrd="1" destOrd="0" presId="urn:microsoft.com/office/officeart/2005/8/layout/vList2"/>
    <dgm:cxn modelId="{4C67323A-EE0F-42CA-90E6-24513BD963BF}" type="presParOf" srcId="{429D8E31-71D6-4142-9148-FF3107DA7AB3}" destId="{BEB6516A-99FD-4C61-B750-C9C952668B89}" srcOrd="2" destOrd="0" presId="urn:microsoft.com/office/officeart/2005/8/layout/vList2"/>
    <dgm:cxn modelId="{96032C01-3F56-4BA7-87C1-C188DBEF9AAA}" type="presParOf" srcId="{429D8E31-71D6-4142-9148-FF3107DA7AB3}" destId="{98254CDB-B900-4695-8087-7BBD1EB4890D}" srcOrd="3" destOrd="0" presId="urn:microsoft.com/office/officeart/2005/8/layout/vList2"/>
    <dgm:cxn modelId="{E7D3FD49-2DB1-401D-91C1-FD86287492D4}" type="presParOf" srcId="{429D8E31-71D6-4142-9148-FF3107DA7AB3}" destId="{8BA2F245-406A-43C5-94C4-7445DB18EBB5}" srcOrd="4" destOrd="0" presId="urn:microsoft.com/office/officeart/2005/8/layout/vList2"/>
    <dgm:cxn modelId="{25588752-4F0A-4E4E-AAD4-C1251DAF324A}" type="presParOf" srcId="{429D8E31-71D6-4142-9148-FF3107DA7AB3}" destId="{CC40B3D9-E58A-44E0-9219-9BB32E84B43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E01F3B-448E-4288-95A7-C443659CDF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3CB60E-674D-4AC9-95F1-B3E297B4123F}">
      <dgm:prSet custT="1"/>
      <dgm:spPr/>
      <dgm:t>
        <a:bodyPr/>
        <a:lstStyle/>
        <a:p>
          <a:pPr rtl="0"/>
          <a:r>
            <a:rPr lang="en-US" sz="2400" b="0" dirty="0" smtClean="0">
              <a:solidFill>
                <a:srgbClr val="002060"/>
              </a:solidFill>
            </a:rPr>
            <a:t>All notification letters scored low on understandability </a:t>
          </a:r>
          <a:endParaRPr lang="en-US" sz="2400" b="0" dirty="0">
            <a:solidFill>
              <a:srgbClr val="002060"/>
            </a:solidFill>
          </a:endParaRPr>
        </a:p>
      </dgm:t>
    </dgm:pt>
    <dgm:pt modelId="{B5AE6E82-B777-4DAA-888E-6941F0567EA9}" type="parTrans" cxnId="{7BC83AF5-7346-4E18-87D1-0192D4DF290A}">
      <dgm:prSet/>
      <dgm:spPr/>
      <dgm:t>
        <a:bodyPr/>
        <a:lstStyle/>
        <a:p>
          <a:endParaRPr lang="en-US"/>
        </a:p>
      </dgm:t>
    </dgm:pt>
    <dgm:pt modelId="{DC8EDD9D-7F6C-4555-84AE-F33445488F5B}" type="sibTrans" cxnId="{7BC83AF5-7346-4E18-87D1-0192D4DF290A}">
      <dgm:prSet/>
      <dgm:spPr/>
      <dgm:t>
        <a:bodyPr/>
        <a:lstStyle/>
        <a:p>
          <a:endParaRPr lang="en-US"/>
        </a:p>
      </dgm:t>
    </dgm:pt>
    <dgm:pt modelId="{21037D25-C051-4ED4-A50E-EC114C381E0A}">
      <dgm:prSet custT="1"/>
      <dgm:spPr/>
      <dgm:t>
        <a:bodyPr/>
        <a:lstStyle/>
        <a:p>
          <a:pPr rtl="0"/>
          <a:r>
            <a:rPr lang="en-US" sz="2400" b="0" dirty="0" smtClean="0">
              <a:solidFill>
                <a:srgbClr val="002060"/>
              </a:solidFill>
            </a:rPr>
            <a:t>Letters create uncertainty and intensify disparities </a:t>
          </a:r>
          <a:endParaRPr lang="en-US" sz="2400" b="0" dirty="0">
            <a:solidFill>
              <a:srgbClr val="002060"/>
            </a:solidFill>
          </a:endParaRPr>
        </a:p>
      </dgm:t>
    </dgm:pt>
    <dgm:pt modelId="{6BD91428-894E-423A-A3C7-27DED6F8A9EC}" type="parTrans" cxnId="{DF1F748E-5603-4179-B7D2-D4EB7D71264A}">
      <dgm:prSet/>
      <dgm:spPr/>
      <dgm:t>
        <a:bodyPr/>
        <a:lstStyle/>
        <a:p>
          <a:endParaRPr lang="en-US"/>
        </a:p>
      </dgm:t>
    </dgm:pt>
    <dgm:pt modelId="{91550582-6FD4-4583-9178-A745F8CC3F5F}" type="sibTrans" cxnId="{DF1F748E-5603-4179-B7D2-D4EB7D71264A}">
      <dgm:prSet/>
      <dgm:spPr/>
      <dgm:t>
        <a:bodyPr/>
        <a:lstStyle/>
        <a:p>
          <a:endParaRPr lang="en-US"/>
        </a:p>
      </dgm:t>
    </dgm:pt>
    <dgm:pt modelId="{11DFC0F0-6CD2-4140-BA60-B01ADDDD70F6}">
      <dgm:prSet custT="1"/>
      <dgm:spPr/>
      <dgm:t>
        <a:bodyPr/>
        <a:lstStyle/>
        <a:p>
          <a:pPr rtl="0"/>
          <a:r>
            <a:rPr lang="en-US" sz="2400" b="0" dirty="0" smtClean="0">
              <a:solidFill>
                <a:srgbClr val="002060"/>
              </a:solidFill>
            </a:rPr>
            <a:t>74% of letters mention the association with increased cancer risk</a:t>
          </a:r>
          <a:endParaRPr lang="en-US" sz="2400" b="0" dirty="0">
            <a:solidFill>
              <a:srgbClr val="002060"/>
            </a:solidFill>
          </a:endParaRPr>
        </a:p>
      </dgm:t>
    </dgm:pt>
    <dgm:pt modelId="{B5B75EF5-72F0-4180-8644-9A94D8E479B6}" type="parTrans" cxnId="{A3605247-597D-44C6-A575-B38F7FFD0F2F}">
      <dgm:prSet/>
      <dgm:spPr/>
      <dgm:t>
        <a:bodyPr/>
        <a:lstStyle/>
        <a:p>
          <a:endParaRPr lang="en-US"/>
        </a:p>
      </dgm:t>
    </dgm:pt>
    <dgm:pt modelId="{37206D32-2E6E-4BE6-BDC9-B773471F8708}" type="sibTrans" cxnId="{A3605247-597D-44C6-A575-B38F7FFD0F2F}">
      <dgm:prSet/>
      <dgm:spPr/>
      <dgm:t>
        <a:bodyPr/>
        <a:lstStyle/>
        <a:p>
          <a:endParaRPr lang="en-US"/>
        </a:p>
      </dgm:t>
    </dgm:pt>
    <dgm:pt modelId="{A57B7BD2-6BCA-43E8-855F-C131219C4610}">
      <dgm:prSet custT="1"/>
      <dgm:spPr/>
      <dgm:t>
        <a:bodyPr/>
        <a:lstStyle/>
        <a:p>
          <a:pPr rtl="0"/>
          <a:r>
            <a:rPr lang="en-US" sz="2400" b="0" dirty="0" smtClean="0">
              <a:solidFill>
                <a:srgbClr val="002060"/>
              </a:solidFill>
            </a:rPr>
            <a:t>65% mention supplemental screening as an option, </a:t>
          </a:r>
          <a:r>
            <a:rPr lang="en-US" sz="2400" b="0" u="sng" dirty="0" smtClean="0">
              <a:solidFill>
                <a:srgbClr val="002060"/>
              </a:solidFill>
            </a:rPr>
            <a:t>advising women to consult their physician</a:t>
          </a:r>
          <a:r>
            <a:rPr lang="en-US" sz="2400" b="0" dirty="0" smtClean="0">
              <a:solidFill>
                <a:srgbClr val="002060"/>
              </a:solidFill>
            </a:rPr>
            <a:t> </a:t>
          </a:r>
          <a:endParaRPr lang="en-US" sz="2400" b="0" dirty="0">
            <a:solidFill>
              <a:srgbClr val="002060"/>
            </a:solidFill>
          </a:endParaRPr>
        </a:p>
      </dgm:t>
    </dgm:pt>
    <dgm:pt modelId="{6BFB0103-0AB2-4FB5-A19B-FB13DE126191}" type="parTrans" cxnId="{A8012E0C-1056-4E5E-BA28-F02948DA8EE7}">
      <dgm:prSet/>
      <dgm:spPr/>
      <dgm:t>
        <a:bodyPr/>
        <a:lstStyle/>
        <a:p>
          <a:endParaRPr lang="en-US"/>
        </a:p>
      </dgm:t>
    </dgm:pt>
    <dgm:pt modelId="{E93D8ED7-352A-48F1-9EFA-C98C75E30B0C}" type="sibTrans" cxnId="{A8012E0C-1056-4E5E-BA28-F02948DA8EE7}">
      <dgm:prSet/>
      <dgm:spPr/>
      <dgm:t>
        <a:bodyPr/>
        <a:lstStyle/>
        <a:p>
          <a:endParaRPr lang="en-US"/>
        </a:p>
      </dgm:t>
    </dgm:pt>
    <dgm:pt modelId="{77B3ACCF-9BCD-4CD6-A8D1-3CBFEA65F5D2}">
      <dgm:prSet custT="1"/>
      <dgm:spPr/>
      <dgm:t>
        <a:bodyPr/>
        <a:lstStyle/>
        <a:p>
          <a:pPr rtl="0"/>
          <a:r>
            <a:rPr lang="en-US" sz="2800" dirty="0" smtClean="0"/>
            <a:t>Challenges for Patients – JAMA 2016 </a:t>
          </a:r>
          <a:endParaRPr lang="en-US" sz="2800" dirty="0"/>
        </a:p>
      </dgm:t>
    </dgm:pt>
    <dgm:pt modelId="{347ECF26-E1D9-402D-8E5B-DAC5A5B5D144}" type="parTrans" cxnId="{71BDA067-CC4C-4927-B723-2E8600A7AA8D}">
      <dgm:prSet/>
      <dgm:spPr/>
      <dgm:t>
        <a:bodyPr/>
        <a:lstStyle/>
        <a:p>
          <a:endParaRPr lang="en-US"/>
        </a:p>
      </dgm:t>
    </dgm:pt>
    <dgm:pt modelId="{26BDA470-9DDB-4669-832C-12C7F86657EC}" type="sibTrans" cxnId="{71BDA067-CC4C-4927-B723-2E8600A7AA8D}">
      <dgm:prSet/>
      <dgm:spPr/>
      <dgm:t>
        <a:bodyPr/>
        <a:lstStyle/>
        <a:p>
          <a:endParaRPr lang="en-US"/>
        </a:p>
      </dgm:t>
    </dgm:pt>
    <dgm:pt modelId="{A33A266C-9692-44A4-A123-324A87D0D33F}" type="pres">
      <dgm:prSet presAssocID="{8DE01F3B-448E-4288-95A7-C443659CDFE9}" presName="linear" presStyleCnt="0">
        <dgm:presLayoutVars>
          <dgm:animLvl val="lvl"/>
          <dgm:resizeHandles val="exact"/>
        </dgm:presLayoutVars>
      </dgm:prSet>
      <dgm:spPr/>
      <dgm:t>
        <a:bodyPr/>
        <a:lstStyle/>
        <a:p>
          <a:endParaRPr lang="en-US"/>
        </a:p>
      </dgm:t>
    </dgm:pt>
    <dgm:pt modelId="{9CDDC3D4-0F74-4722-85D2-D059F5F251FB}" type="pres">
      <dgm:prSet presAssocID="{77B3ACCF-9BCD-4CD6-A8D1-3CBFEA65F5D2}" presName="parentText" presStyleLbl="node1" presStyleIdx="0" presStyleCnt="1" custLinFactNeighborX="72" custLinFactNeighborY="-13939">
        <dgm:presLayoutVars>
          <dgm:chMax val="0"/>
          <dgm:bulletEnabled val="1"/>
        </dgm:presLayoutVars>
      </dgm:prSet>
      <dgm:spPr/>
      <dgm:t>
        <a:bodyPr/>
        <a:lstStyle/>
        <a:p>
          <a:endParaRPr lang="en-US"/>
        </a:p>
      </dgm:t>
    </dgm:pt>
    <dgm:pt modelId="{D0EB05DE-3E58-4081-83BC-FE708905FD4C}" type="pres">
      <dgm:prSet presAssocID="{77B3ACCF-9BCD-4CD6-A8D1-3CBFEA65F5D2}" presName="childText" presStyleLbl="revTx" presStyleIdx="0" presStyleCnt="1" custScaleY="129680">
        <dgm:presLayoutVars>
          <dgm:bulletEnabled val="1"/>
        </dgm:presLayoutVars>
      </dgm:prSet>
      <dgm:spPr/>
      <dgm:t>
        <a:bodyPr/>
        <a:lstStyle/>
        <a:p>
          <a:endParaRPr lang="en-US"/>
        </a:p>
      </dgm:t>
    </dgm:pt>
  </dgm:ptLst>
  <dgm:cxnLst>
    <dgm:cxn modelId="{8550C38F-B118-42D4-8EC9-E7C3BC69B691}" type="presOf" srcId="{21037D25-C051-4ED4-A50E-EC114C381E0A}" destId="{D0EB05DE-3E58-4081-83BC-FE708905FD4C}" srcOrd="0" destOrd="1" presId="urn:microsoft.com/office/officeart/2005/8/layout/vList2"/>
    <dgm:cxn modelId="{A8012E0C-1056-4E5E-BA28-F02948DA8EE7}" srcId="{77B3ACCF-9BCD-4CD6-A8D1-3CBFEA65F5D2}" destId="{A57B7BD2-6BCA-43E8-855F-C131219C4610}" srcOrd="3" destOrd="0" parTransId="{6BFB0103-0AB2-4FB5-A19B-FB13DE126191}" sibTransId="{E93D8ED7-352A-48F1-9EFA-C98C75E30B0C}"/>
    <dgm:cxn modelId="{01D90AF1-CE89-4859-AA33-C744ACEDBB1E}" type="presOf" srcId="{77B3ACCF-9BCD-4CD6-A8D1-3CBFEA65F5D2}" destId="{9CDDC3D4-0F74-4722-85D2-D059F5F251FB}" srcOrd="0" destOrd="0" presId="urn:microsoft.com/office/officeart/2005/8/layout/vList2"/>
    <dgm:cxn modelId="{DF1F748E-5603-4179-B7D2-D4EB7D71264A}" srcId="{77B3ACCF-9BCD-4CD6-A8D1-3CBFEA65F5D2}" destId="{21037D25-C051-4ED4-A50E-EC114C381E0A}" srcOrd="1" destOrd="0" parTransId="{6BD91428-894E-423A-A3C7-27DED6F8A9EC}" sibTransId="{91550582-6FD4-4583-9178-A745F8CC3F5F}"/>
    <dgm:cxn modelId="{A3605247-597D-44C6-A575-B38F7FFD0F2F}" srcId="{77B3ACCF-9BCD-4CD6-A8D1-3CBFEA65F5D2}" destId="{11DFC0F0-6CD2-4140-BA60-B01ADDDD70F6}" srcOrd="2" destOrd="0" parTransId="{B5B75EF5-72F0-4180-8644-9A94D8E479B6}" sibTransId="{37206D32-2E6E-4BE6-BDC9-B773471F8708}"/>
    <dgm:cxn modelId="{39A4ED6B-AF12-45F4-8749-6D3CE4BBFD6C}" type="presOf" srcId="{853CB60E-674D-4AC9-95F1-B3E297B4123F}" destId="{D0EB05DE-3E58-4081-83BC-FE708905FD4C}" srcOrd="0" destOrd="0" presId="urn:microsoft.com/office/officeart/2005/8/layout/vList2"/>
    <dgm:cxn modelId="{C84280C6-612B-479C-8FA2-646A13239653}" type="presOf" srcId="{8DE01F3B-448E-4288-95A7-C443659CDFE9}" destId="{A33A266C-9692-44A4-A123-324A87D0D33F}" srcOrd="0" destOrd="0" presId="urn:microsoft.com/office/officeart/2005/8/layout/vList2"/>
    <dgm:cxn modelId="{7BC83AF5-7346-4E18-87D1-0192D4DF290A}" srcId="{77B3ACCF-9BCD-4CD6-A8D1-3CBFEA65F5D2}" destId="{853CB60E-674D-4AC9-95F1-B3E297B4123F}" srcOrd="0" destOrd="0" parTransId="{B5AE6E82-B777-4DAA-888E-6941F0567EA9}" sibTransId="{DC8EDD9D-7F6C-4555-84AE-F33445488F5B}"/>
    <dgm:cxn modelId="{71BDA067-CC4C-4927-B723-2E8600A7AA8D}" srcId="{8DE01F3B-448E-4288-95A7-C443659CDFE9}" destId="{77B3ACCF-9BCD-4CD6-A8D1-3CBFEA65F5D2}" srcOrd="0" destOrd="0" parTransId="{347ECF26-E1D9-402D-8E5B-DAC5A5B5D144}" sibTransId="{26BDA470-9DDB-4669-832C-12C7F86657EC}"/>
    <dgm:cxn modelId="{36C50191-C0CC-4141-8226-F18E677BD4E6}" type="presOf" srcId="{11DFC0F0-6CD2-4140-BA60-B01ADDDD70F6}" destId="{D0EB05DE-3E58-4081-83BC-FE708905FD4C}" srcOrd="0" destOrd="2" presId="urn:microsoft.com/office/officeart/2005/8/layout/vList2"/>
    <dgm:cxn modelId="{CB019CAD-B869-4364-90D9-1F57F2ED4C5A}" type="presOf" srcId="{A57B7BD2-6BCA-43E8-855F-C131219C4610}" destId="{D0EB05DE-3E58-4081-83BC-FE708905FD4C}" srcOrd="0" destOrd="3" presId="urn:microsoft.com/office/officeart/2005/8/layout/vList2"/>
    <dgm:cxn modelId="{04E42828-9D0F-47B2-B156-CE3AF9FACC4E}" type="presParOf" srcId="{A33A266C-9692-44A4-A123-324A87D0D33F}" destId="{9CDDC3D4-0F74-4722-85D2-D059F5F251FB}" srcOrd="0" destOrd="0" presId="urn:microsoft.com/office/officeart/2005/8/layout/vList2"/>
    <dgm:cxn modelId="{F096EB92-A4A9-416B-9445-F4C1E95ABB83}" type="presParOf" srcId="{A33A266C-9692-44A4-A123-324A87D0D33F}" destId="{D0EB05DE-3E58-4081-83BC-FE708905FD4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EFDD00-8835-41B0-8256-0931C5B014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159D36-4D27-4271-B972-288CDFE635BB}">
      <dgm:prSet phldrT="[Text]" custT="1"/>
      <dgm:spPr/>
      <dgm:t>
        <a:bodyPr/>
        <a:lstStyle/>
        <a:p>
          <a:r>
            <a:rPr lang="en-US" sz="2800" dirty="0" smtClean="0"/>
            <a:t>Multicenter study 2011 - 2012</a:t>
          </a:r>
          <a:endParaRPr lang="en-US" sz="2800" dirty="0"/>
        </a:p>
      </dgm:t>
    </dgm:pt>
    <dgm:pt modelId="{6A06BA19-C7D0-49A0-8CAE-BA53DA99F1E3}" type="parTrans" cxnId="{C0AD4865-0C84-4F7B-85D6-F9C4C225EC49}">
      <dgm:prSet/>
      <dgm:spPr/>
      <dgm:t>
        <a:bodyPr/>
        <a:lstStyle/>
        <a:p>
          <a:endParaRPr lang="en-US"/>
        </a:p>
      </dgm:t>
    </dgm:pt>
    <dgm:pt modelId="{982209FF-63C1-4BE1-9FD0-351EF1B1446D}" type="sibTrans" cxnId="{C0AD4865-0C84-4F7B-85D6-F9C4C225EC49}">
      <dgm:prSet/>
      <dgm:spPr/>
      <dgm:t>
        <a:bodyPr/>
        <a:lstStyle/>
        <a:p>
          <a:endParaRPr lang="en-US"/>
        </a:p>
      </dgm:t>
    </dgm:pt>
    <dgm:pt modelId="{2D2B057E-53B2-497B-BF16-607356D7ED82}">
      <dgm:prSet phldrT="[Text]" custT="1"/>
      <dgm:spPr/>
      <dgm:t>
        <a:bodyPr/>
        <a:lstStyle/>
        <a:p>
          <a:r>
            <a:rPr lang="en-US" sz="2000" dirty="0" smtClean="0">
              <a:solidFill>
                <a:srgbClr val="002060"/>
              </a:solidFill>
            </a:rPr>
            <a:t>Evaluated differential screening performance of digital mammography + tomosynthesis compared with FFDM alone as a function of breast density </a:t>
          </a:r>
          <a:endParaRPr lang="en-US" sz="2000" dirty="0">
            <a:solidFill>
              <a:srgbClr val="002060"/>
            </a:solidFill>
          </a:endParaRPr>
        </a:p>
      </dgm:t>
    </dgm:pt>
    <dgm:pt modelId="{913BAC46-F283-4E69-BE77-EF131688A6CA}" type="parTrans" cxnId="{1CE23BB5-1B14-4E84-B995-DCF90D1271BA}">
      <dgm:prSet/>
      <dgm:spPr/>
      <dgm:t>
        <a:bodyPr/>
        <a:lstStyle/>
        <a:p>
          <a:endParaRPr lang="en-US"/>
        </a:p>
      </dgm:t>
    </dgm:pt>
    <dgm:pt modelId="{52BBCF1C-D8F8-4C81-9E2E-C6CB152A7476}" type="sibTrans" cxnId="{1CE23BB5-1B14-4E84-B995-DCF90D1271BA}">
      <dgm:prSet/>
      <dgm:spPr/>
      <dgm:t>
        <a:bodyPr/>
        <a:lstStyle/>
        <a:p>
          <a:endParaRPr lang="en-US"/>
        </a:p>
      </dgm:t>
    </dgm:pt>
    <dgm:pt modelId="{6A6D0986-AE86-48D5-9922-0767B5691039}">
      <dgm:prSet phldrT="[Text]" custT="1"/>
      <dgm:spPr/>
      <dgm:t>
        <a:bodyPr/>
        <a:lstStyle/>
        <a:p>
          <a:r>
            <a:rPr lang="en-US" sz="2800" dirty="0" smtClean="0"/>
            <a:t>Results</a:t>
          </a:r>
          <a:endParaRPr lang="en-US" sz="2800" dirty="0"/>
        </a:p>
      </dgm:t>
    </dgm:pt>
    <dgm:pt modelId="{FAAA0EE8-CD09-415A-B02D-AFD3EB16A08C}" type="parTrans" cxnId="{CDD03DC5-9B7F-4FD5-AE70-C02CB51F6613}">
      <dgm:prSet/>
      <dgm:spPr/>
      <dgm:t>
        <a:bodyPr/>
        <a:lstStyle/>
        <a:p>
          <a:endParaRPr lang="en-US"/>
        </a:p>
      </dgm:t>
    </dgm:pt>
    <dgm:pt modelId="{EF507998-0B98-4DA2-9DF9-033A6712E8A0}" type="sibTrans" cxnId="{CDD03DC5-9B7F-4FD5-AE70-C02CB51F6613}">
      <dgm:prSet/>
      <dgm:spPr/>
      <dgm:t>
        <a:bodyPr/>
        <a:lstStyle/>
        <a:p>
          <a:endParaRPr lang="en-US"/>
        </a:p>
      </dgm:t>
    </dgm:pt>
    <dgm:pt modelId="{7020E598-E634-401E-8AF0-32FCA2BBA41C}">
      <dgm:prSet phldrT="[Text]" custT="1"/>
      <dgm:spPr/>
      <dgm:t>
        <a:bodyPr/>
        <a:lstStyle/>
        <a:p>
          <a:r>
            <a:rPr lang="en-US" sz="2000" dirty="0" smtClean="0">
              <a:solidFill>
                <a:srgbClr val="002060"/>
              </a:solidFill>
            </a:rPr>
            <a:t>The addition of tomosynthesis to digital mammography for screening was associated with an </a:t>
          </a:r>
          <a:r>
            <a:rPr lang="en-US" sz="2000" b="1" dirty="0" smtClean="0">
              <a:solidFill>
                <a:srgbClr val="002060"/>
              </a:solidFill>
            </a:rPr>
            <a:t>increase in cancer detection rate </a:t>
          </a:r>
          <a:r>
            <a:rPr lang="en-US" sz="2000" dirty="0" smtClean="0">
              <a:solidFill>
                <a:srgbClr val="002060"/>
              </a:solidFill>
            </a:rPr>
            <a:t>and a </a:t>
          </a:r>
          <a:r>
            <a:rPr lang="en-US" sz="2000" b="1" dirty="0" smtClean="0">
              <a:solidFill>
                <a:srgbClr val="002060"/>
              </a:solidFill>
            </a:rPr>
            <a:t>reduction in recall rate </a:t>
          </a:r>
          <a:r>
            <a:rPr lang="en-US" sz="2000" dirty="0" smtClean="0">
              <a:solidFill>
                <a:srgbClr val="002060"/>
              </a:solidFill>
            </a:rPr>
            <a:t>for women with </a:t>
          </a:r>
          <a:r>
            <a:rPr lang="en-US" sz="2000" b="1" i="1" dirty="0" smtClean="0">
              <a:solidFill>
                <a:srgbClr val="002060"/>
              </a:solidFill>
            </a:rPr>
            <a:t>both dense and non-dense breast tissue</a:t>
          </a:r>
          <a:endParaRPr lang="en-US" sz="2000" b="1" i="1" dirty="0">
            <a:solidFill>
              <a:srgbClr val="002060"/>
            </a:solidFill>
          </a:endParaRPr>
        </a:p>
      </dgm:t>
    </dgm:pt>
    <dgm:pt modelId="{7386B665-EF11-4B5D-88B8-2C3CCC214692}" type="parTrans" cxnId="{0E516100-2A1A-44C5-A11F-FD1FB85AD81E}">
      <dgm:prSet/>
      <dgm:spPr/>
      <dgm:t>
        <a:bodyPr/>
        <a:lstStyle/>
        <a:p>
          <a:endParaRPr lang="en-US"/>
        </a:p>
      </dgm:t>
    </dgm:pt>
    <dgm:pt modelId="{E7507C8F-518F-4292-A5C4-2B1172F6E3AD}" type="sibTrans" cxnId="{0E516100-2A1A-44C5-A11F-FD1FB85AD81E}">
      <dgm:prSet/>
      <dgm:spPr/>
      <dgm:t>
        <a:bodyPr/>
        <a:lstStyle/>
        <a:p>
          <a:endParaRPr lang="en-US"/>
        </a:p>
      </dgm:t>
    </dgm:pt>
    <dgm:pt modelId="{D92AF77A-5438-47B4-BC5B-BB0F55679740}" type="pres">
      <dgm:prSet presAssocID="{DBEFDD00-8835-41B0-8256-0931C5B0147C}" presName="linear" presStyleCnt="0">
        <dgm:presLayoutVars>
          <dgm:animLvl val="lvl"/>
          <dgm:resizeHandles val="exact"/>
        </dgm:presLayoutVars>
      </dgm:prSet>
      <dgm:spPr/>
      <dgm:t>
        <a:bodyPr/>
        <a:lstStyle/>
        <a:p>
          <a:endParaRPr lang="en-US"/>
        </a:p>
      </dgm:t>
    </dgm:pt>
    <dgm:pt modelId="{3561471F-82F1-44ED-8797-4BBF6CE7A5D7}" type="pres">
      <dgm:prSet presAssocID="{44159D36-4D27-4271-B972-288CDFE635BB}" presName="parentText" presStyleLbl="node1" presStyleIdx="0" presStyleCnt="2">
        <dgm:presLayoutVars>
          <dgm:chMax val="0"/>
          <dgm:bulletEnabled val="1"/>
        </dgm:presLayoutVars>
      </dgm:prSet>
      <dgm:spPr/>
      <dgm:t>
        <a:bodyPr/>
        <a:lstStyle/>
        <a:p>
          <a:endParaRPr lang="en-US"/>
        </a:p>
      </dgm:t>
    </dgm:pt>
    <dgm:pt modelId="{D1C03C29-1F24-489E-9449-95B8D90FBF9F}" type="pres">
      <dgm:prSet presAssocID="{44159D36-4D27-4271-B972-288CDFE635BB}" presName="childText" presStyleLbl="revTx" presStyleIdx="0" presStyleCnt="2">
        <dgm:presLayoutVars>
          <dgm:bulletEnabled val="1"/>
        </dgm:presLayoutVars>
      </dgm:prSet>
      <dgm:spPr/>
      <dgm:t>
        <a:bodyPr/>
        <a:lstStyle/>
        <a:p>
          <a:endParaRPr lang="en-US"/>
        </a:p>
      </dgm:t>
    </dgm:pt>
    <dgm:pt modelId="{9EB34AD5-6B8D-4AAB-AD0C-4F5B37399B96}" type="pres">
      <dgm:prSet presAssocID="{6A6D0986-AE86-48D5-9922-0767B5691039}" presName="parentText" presStyleLbl="node1" presStyleIdx="1" presStyleCnt="2">
        <dgm:presLayoutVars>
          <dgm:chMax val="0"/>
          <dgm:bulletEnabled val="1"/>
        </dgm:presLayoutVars>
      </dgm:prSet>
      <dgm:spPr/>
      <dgm:t>
        <a:bodyPr/>
        <a:lstStyle/>
        <a:p>
          <a:endParaRPr lang="en-US"/>
        </a:p>
      </dgm:t>
    </dgm:pt>
    <dgm:pt modelId="{F505AD3F-47A4-4033-B4A4-56022D5ADF7A}" type="pres">
      <dgm:prSet presAssocID="{6A6D0986-AE86-48D5-9922-0767B5691039}" presName="childText" presStyleLbl="revTx" presStyleIdx="1" presStyleCnt="2">
        <dgm:presLayoutVars>
          <dgm:bulletEnabled val="1"/>
        </dgm:presLayoutVars>
      </dgm:prSet>
      <dgm:spPr/>
      <dgm:t>
        <a:bodyPr/>
        <a:lstStyle/>
        <a:p>
          <a:endParaRPr lang="en-US"/>
        </a:p>
      </dgm:t>
    </dgm:pt>
  </dgm:ptLst>
  <dgm:cxnLst>
    <dgm:cxn modelId="{1CE23BB5-1B14-4E84-B995-DCF90D1271BA}" srcId="{44159D36-4D27-4271-B972-288CDFE635BB}" destId="{2D2B057E-53B2-497B-BF16-607356D7ED82}" srcOrd="0" destOrd="0" parTransId="{913BAC46-F283-4E69-BE77-EF131688A6CA}" sibTransId="{52BBCF1C-D8F8-4C81-9E2E-C6CB152A7476}"/>
    <dgm:cxn modelId="{C39D356E-CDC8-4D4C-91B9-55C134CC70AC}" type="presOf" srcId="{2D2B057E-53B2-497B-BF16-607356D7ED82}" destId="{D1C03C29-1F24-489E-9449-95B8D90FBF9F}" srcOrd="0" destOrd="0" presId="urn:microsoft.com/office/officeart/2005/8/layout/vList2"/>
    <dgm:cxn modelId="{D7DF1926-7274-4BBF-BF84-6FED59F75D3E}" type="presOf" srcId="{44159D36-4D27-4271-B972-288CDFE635BB}" destId="{3561471F-82F1-44ED-8797-4BBF6CE7A5D7}" srcOrd="0" destOrd="0" presId="urn:microsoft.com/office/officeart/2005/8/layout/vList2"/>
    <dgm:cxn modelId="{0A3D0BAC-835C-43E4-A16B-5DBB95E9D26E}" type="presOf" srcId="{6A6D0986-AE86-48D5-9922-0767B5691039}" destId="{9EB34AD5-6B8D-4AAB-AD0C-4F5B37399B96}" srcOrd="0" destOrd="0" presId="urn:microsoft.com/office/officeart/2005/8/layout/vList2"/>
    <dgm:cxn modelId="{C0AD4865-0C84-4F7B-85D6-F9C4C225EC49}" srcId="{DBEFDD00-8835-41B0-8256-0931C5B0147C}" destId="{44159D36-4D27-4271-B972-288CDFE635BB}" srcOrd="0" destOrd="0" parTransId="{6A06BA19-C7D0-49A0-8CAE-BA53DA99F1E3}" sibTransId="{982209FF-63C1-4BE1-9FD0-351EF1B1446D}"/>
    <dgm:cxn modelId="{0E516100-2A1A-44C5-A11F-FD1FB85AD81E}" srcId="{6A6D0986-AE86-48D5-9922-0767B5691039}" destId="{7020E598-E634-401E-8AF0-32FCA2BBA41C}" srcOrd="0" destOrd="0" parTransId="{7386B665-EF11-4B5D-88B8-2C3CCC214692}" sibTransId="{E7507C8F-518F-4292-A5C4-2B1172F6E3AD}"/>
    <dgm:cxn modelId="{A9419386-8B7D-4BF4-83AD-C6F4CDA07E0A}" type="presOf" srcId="{DBEFDD00-8835-41B0-8256-0931C5B0147C}" destId="{D92AF77A-5438-47B4-BC5B-BB0F55679740}" srcOrd="0" destOrd="0" presId="urn:microsoft.com/office/officeart/2005/8/layout/vList2"/>
    <dgm:cxn modelId="{F50F204B-92D0-480D-A692-D1B3E92DD891}" type="presOf" srcId="{7020E598-E634-401E-8AF0-32FCA2BBA41C}" destId="{F505AD3F-47A4-4033-B4A4-56022D5ADF7A}" srcOrd="0" destOrd="0" presId="urn:microsoft.com/office/officeart/2005/8/layout/vList2"/>
    <dgm:cxn modelId="{CDD03DC5-9B7F-4FD5-AE70-C02CB51F6613}" srcId="{DBEFDD00-8835-41B0-8256-0931C5B0147C}" destId="{6A6D0986-AE86-48D5-9922-0767B5691039}" srcOrd="1" destOrd="0" parTransId="{FAAA0EE8-CD09-415A-B02D-AFD3EB16A08C}" sibTransId="{EF507998-0B98-4DA2-9DF9-033A6712E8A0}"/>
    <dgm:cxn modelId="{3FA8ECFC-870B-46B0-8A73-93B365DAC8EB}" type="presParOf" srcId="{D92AF77A-5438-47B4-BC5B-BB0F55679740}" destId="{3561471F-82F1-44ED-8797-4BBF6CE7A5D7}" srcOrd="0" destOrd="0" presId="urn:microsoft.com/office/officeart/2005/8/layout/vList2"/>
    <dgm:cxn modelId="{1FC2FD96-0C70-478E-B22B-01761720CA44}" type="presParOf" srcId="{D92AF77A-5438-47B4-BC5B-BB0F55679740}" destId="{D1C03C29-1F24-489E-9449-95B8D90FBF9F}" srcOrd="1" destOrd="0" presId="urn:microsoft.com/office/officeart/2005/8/layout/vList2"/>
    <dgm:cxn modelId="{3075939E-5DB5-456A-9B41-20F95282B830}" type="presParOf" srcId="{D92AF77A-5438-47B4-BC5B-BB0F55679740}" destId="{9EB34AD5-6B8D-4AAB-AD0C-4F5B37399B96}" srcOrd="2" destOrd="0" presId="urn:microsoft.com/office/officeart/2005/8/layout/vList2"/>
    <dgm:cxn modelId="{3197DFA7-016E-4543-B61F-14D0C88C2363}" type="presParOf" srcId="{D92AF77A-5438-47B4-BC5B-BB0F55679740}" destId="{F505AD3F-47A4-4033-B4A4-56022D5ADF7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587837-44D3-4D44-9B70-585578323A01}"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E271959-AD72-4D77-BBB5-DADC55F5A129}">
      <dgm:prSet custT="1"/>
      <dgm:spPr/>
      <dgm:t>
        <a:bodyPr/>
        <a:lstStyle/>
        <a:p>
          <a:pPr rtl="0"/>
          <a:r>
            <a:rPr lang="en-US" sz="2400" b="1" dirty="0" smtClean="0"/>
            <a:t>Genius</a:t>
          </a:r>
          <a:r>
            <a:rPr lang="en-US" sz="2400" b="1" baseline="30000" dirty="0" smtClean="0"/>
            <a:t>™</a:t>
          </a:r>
          <a:r>
            <a:rPr lang="en-US" sz="2400" b="1" dirty="0" smtClean="0"/>
            <a:t> 3D Mammography</a:t>
          </a:r>
          <a:r>
            <a:rPr lang="en-US" sz="2400" b="1" baseline="30000" dirty="0" smtClean="0"/>
            <a:t>™ </a:t>
          </a:r>
          <a:r>
            <a:rPr lang="en-US" sz="2400" b="1" baseline="0" dirty="0" smtClean="0"/>
            <a:t>exam</a:t>
          </a:r>
          <a:endParaRPr lang="en-US" sz="2400" baseline="0" dirty="0"/>
        </a:p>
      </dgm:t>
    </dgm:pt>
    <dgm:pt modelId="{0C7BA72F-2F27-47CC-BBA9-19A00443F87B}" type="parTrans" cxnId="{01069819-C16D-4C00-8A9B-5E915B089D47}">
      <dgm:prSet/>
      <dgm:spPr/>
      <dgm:t>
        <a:bodyPr/>
        <a:lstStyle/>
        <a:p>
          <a:endParaRPr lang="en-US"/>
        </a:p>
      </dgm:t>
    </dgm:pt>
    <dgm:pt modelId="{F2671210-2CF3-4F60-A14E-2747410D0DE4}" type="sibTrans" cxnId="{01069819-C16D-4C00-8A9B-5E915B089D47}">
      <dgm:prSet/>
      <dgm:spPr/>
      <dgm:t>
        <a:bodyPr/>
        <a:lstStyle/>
        <a:p>
          <a:endParaRPr lang="en-US"/>
        </a:p>
      </dgm:t>
    </dgm:pt>
    <dgm:pt modelId="{E3C7397D-6242-4135-A429-BBDDA972E1C6}">
      <dgm:prSet/>
      <dgm:spPr/>
      <dgm:t>
        <a:bodyPr/>
        <a:lstStyle/>
        <a:p>
          <a:pPr rtl="0"/>
          <a:r>
            <a:rPr lang="en-US" b="0" strike="noStrike" dirty="0" smtClean="0">
              <a:solidFill>
                <a:srgbClr val="002060"/>
              </a:solidFill>
            </a:rPr>
            <a:t>Acquired on the Hologic</a:t>
          </a:r>
          <a:r>
            <a:rPr lang="en-US" b="0" strike="noStrike" baseline="30000" dirty="0" smtClean="0">
              <a:solidFill>
                <a:srgbClr val="002060"/>
              </a:solidFill>
            </a:rPr>
            <a:t>® </a:t>
          </a:r>
          <a:r>
            <a:rPr lang="en-US" b="0" strike="noStrike" dirty="0" smtClean="0">
              <a:solidFill>
                <a:srgbClr val="002060"/>
              </a:solidFill>
            </a:rPr>
            <a:t>3D Mammography</a:t>
          </a:r>
          <a:r>
            <a:rPr lang="en-US" b="0" strike="noStrike" baseline="30000" dirty="0" smtClean="0">
              <a:solidFill>
                <a:srgbClr val="002060"/>
              </a:solidFill>
            </a:rPr>
            <a:t>™</a:t>
          </a:r>
          <a:r>
            <a:rPr lang="en-US" b="0" strike="noStrike" dirty="0" smtClean="0">
              <a:solidFill>
                <a:srgbClr val="002060"/>
              </a:solidFill>
            </a:rPr>
            <a:t> system and consists of a 2D and 3D</a:t>
          </a:r>
          <a:r>
            <a:rPr lang="en-US" b="0" strike="noStrike" baseline="30000" dirty="0" smtClean="0">
              <a:solidFill>
                <a:srgbClr val="002060"/>
              </a:solidFill>
            </a:rPr>
            <a:t>™</a:t>
          </a:r>
          <a:r>
            <a:rPr lang="en-US" b="0" strike="noStrike" dirty="0" smtClean="0">
              <a:solidFill>
                <a:srgbClr val="002060"/>
              </a:solidFill>
            </a:rPr>
            <a:t> image set, where the 2D image can be either an acquired 2D image or a 2D image generated from the 3D</a:t>
          </a:r>
          <a:r>
            <a:rPr lang="en-US" b="0" strike="noStrike" baseline="30000" dirty="0" smtClean="0">
              <a:solidFill>
                <a:srgbClr val="002060"/>
              </a:solidFill>
            </a:rPr>
            <a:t>™</a:t>
          </a:r>
          <a:r>
            <a:rPr lang="en-US" b="0" strike="noStrike" dirty="0" smtClean="0">
              <a:solidFill>
                <a:srgbClr val="002060"/>
              </a:solidFill>
            </a:rPr>
            <a:t> image set</a:t>
          </a:r>
          <a:endParaRPr lang="en-US" dirty="0">
            <a:solidFill>
              <a:srgbClr val="002060"/>
            </a:solidFill>
          </a:endParaRPr>
        </a:p>
      </dgm:t>
    </dgm:pt>
    <dgm:pt modelId="{70F87904-692E-4213-BF67-8FBA6CC638E4}" type="parTrans" cxnId="{1222B328-E63B-427D-869A-145F2E552974}">
      <dgm:prSet/>
      <dgm:spPr/>
      <dgm:t>
        <a:bodyPr/>
        <a:lstStyle/>
        <a:p>
          <a:endParaRPr lang="en-US"/>
        </a:p>
      </dgm:t>
    </dgm:pt>
    <dgm:pt modelId="{8E632BE1-C45F-431F-98B8-5AAD45542C6F}" type="sibTrans" cxnId="{1222B328-E63B-427D-869A-145F2E552974}">
      <dgm:prSet/>
      <dgm:spPr/>
      <dgm:t>
        <a:bodyPr/>
        <a:lstStyle/>
        <a:p>
          <a:endParaRPr lang="en-US"/>
        </a:p>
      </dgm:t>
    </dgm:pt>
    <dgm:pt modelId="{FC636E16-3414-4E74-8F25-B205F743BCE0}">
      <dgm:prSet custT="1"/>
      <dgm:spPr/>
      <dgm:t>
        <a:bodyPr/>
        <a:lstStyle/>
        <a:p>
          <a:pPr rtl="0"/>
          <a:r>
            <a:rPr lang="en-US" sz="2400" b="1" dirty="0" smtClean="0"/>
            <a:t>Combo mode </a:t>
          </a:r>
          <a:endParaRPr lang="en-US" sz="2400" dirty="0"/>
        </a:p>
      </dgm:t>
    </dgm:pt>
    <dgm:pt modelId="{7172CBD3-3035-49E3-A187-5C82EF54844A}" type="parTrans" cxnId="{832EDE48-6995-46A3-8481-7EF2C469E3F3}">
      <dgm:prSet/>
      <dgm:spPr/>
      <dgm:t>
        <a:bodyPr/>
        <a:lstStyle/>
        <a:p>
          <a:endParaRPr lang="en-US"/>
        </a:p>
      </dgm:t>
    </dgm:pt>
    <dgm:pt modelId="{8D0D28A5-59ED-4227-9929-CCA0A9A0DD1A}" type="sibTrans" cxnId="{832EDE48-6995-46A3-8481-7EF2C469E3F3}">
      <dgm:prSet/>
      <dgm:spPr/>
      <dgm:t>
        <a:bodyPr/>
        <a:lstStyle/>
        <a:p>
          <a:endParaRPr lang="en-US"/>
        </a:p>
      </dgm:t>
    </dgm:pt>
    <dgm:pt modelId="{6F008A24-4439-4E1F-BD2E-CEDA113F0D35}">
      <dgm:prSet/>
      <dgm:spPr/>
      <dgm:t>
        <a:bodyPr/>
        <a:lstStyle/>
        <a:p>
          <a:pPr rtl="0"/>
          <a:r>
            <a:rPr lang="en-US" b="0" dirty="0" smtClean="0">
              <a:solidFill>
                <a:srgbClr val="002060"/>
              </a:solidFill>
            </a:rPr>
            <a:t>Hologic exclusive mode that takes co-registered 2D and tomosynthesis images under one compression</a:t>
          </a:r>
          <a:endParaRPr lang="en-US" dirty="0">
            <a:solidFill>
              <a:srgbClr val="002060"/>
            </a:solidFill>
          </a:endParaRPr>
        </a:p>
      </dgm:t>
    </dgm:pt>
    <dgm:pt modelId="{660C9D5C-E0A5-4202-AF48-08965D0F954C}" type="parTrans" cxnId="{06063EC5-7D09-4C18-A9C0-1A75667D8505}">
      <dgm:prSet/>
      <dgm:spPr/>
      <dgm:t>
        <a:bodyPr/>
        <a:lstStyle/>
        <a:p>
          <a:endParaRPr lang="en-US"/>
        </a:p>
      </dgm:t>
    </dgm:pt>
    <dgm:pt modelId="{31E68896-A618-476A-ABCF-D384E879B168}" type="sibTrans" cxnId="{06063EC5-7D09-4C18-A9C0-1A75667D8505}">
      <dgm:prSet/>
      <dgm:spPr/>
      <dgm:t>
        <a:bodyPr/>
        <a:lstStyle/>
        <a:p>
          <a:endParaRPr lang="en-US"/>
        </a:p>
      </dgm:t>
    </dgm:pt>
    <dgm:pt modelId="{7B81A9EA-8A9E-450A-9C57-4EB631346FBC}">
      <dgm:prSet custT="1"/>
      <dgm:spPr/>
      <dgm:t>
        <a:bodyPr/>
        <a:lstStyle/>
        <a:p>
          <a:pPr rtl="0"/>
          <a:r>
            <a:rPr lang="en-US" sz="2400" b="1" dirty="0" smtClean="0"/>
            <a:t>Hologic low dose 3D Mammography</a:t>
          </a:r>
          <a:r>
            <a:rPr lang="en-US" sz="2400" b="1" baseline="30000" dirty="0" smtClean="0"/>
            <a:t>™ </a:t>
          </a:r>
          <a:r>
            <a:rPr lang="en-US" sz="2400" b="1" baseline="0" dirty="0" smtClean="0"/>
            <a:t>exam</a:t>
          </a:r>
          <a:endParaRPr lang="en-US" sz="2400" b="1" baseline="0" dirty="0"/>
        </a:p>
      </dgm:t>
    </dgm:pt>
    <dgm:pt modelId="{3120937A-4D15-48DB-B034-DED10682C858}" type="parTrans" cxnId="{9B19F257-2C5B-4918-8FD1-282B70259B6D}">
      <dgm:prSet/>
      <dgm:spPr/>
      <dgm:t>
        <a:bodyPr/>
        <a:lstStyle/>
        <a:p>
          <a:endParaRPr lang="en-US"/>
        </a:p>
      </dgm:t>
    </dgm:pt>
    <dgm:pt modelId="{3AABE9FD-7A87-44A4-A90E-2DED5C98A34B}" type="sibTrans" cxnId="{9B19F257-2C5B-4918-8FD1-282B70259B6D}">
      <dgm:prSet/>
      <dgm:spPr/>
      <dgm:t>
        <a:bodyPr/>
        <a:lstStyle/>
        <a:p>
          <a:endParaRPr lang="en-US"/>
        </a:p>
      </dgm:t>
    </dgm:pt>
    <dgm:pt modelId="{1A2D6A9B-B68D-4ECF-A5BC-2EA555E70DBD}">
      <dgm:prSet/>
      <dgm:spPr/>
      <dgm:t>
        <a:bodyPr/>
        <a:lstStyle/>
        <a:p>
          <a:r>
            <a:rPr lang="en-US" dirty="0" smtClean="0">
              <a:solidFill>
                <a:srgbClr val="002060"/>
              </a:solidFill>
            </a:rPr>
            <a:t>Unique low dose 2-view exam acquired with the Hologic 3D Mammography</a:t>
          </a:r>
          <a:r>
            <a:rPr lang="en-US" baseline="30000" dirty="0" smtClean="0">
              <a:solidFill>
                <a:srgbClr val="002060"/>
              </a:solidFill>
            </a:rPr>
            <a:t>™</a:t>
          </a:r>
          <a:r>
            <a:rPr lang="en-US" dirty="0" smtClean="0">
              <a:solidFill>
                <a:srgbClr val="002060"/>
              </a:solidFill>
            </a:rPr>
            <a:t> system and synthesized 2D</a:t>
          </a:r>
          <a:endParaRPr lang="en-US" dirty="0">
            <a:solidFill>
              <a:srgbClr val="002060"/>
            </a:solidFill>
          </a:endParaRPr>
        </a:p>
      </dgm:t>
    </dgm:pt>
    <dgm:pt modelId="{7AFB7197-6B5C-4977-9A7C-4F31473E8B66}" type="parTrans" cxnId="{55E0965F-C7B3-461C-9CB8-BF03F2339F9C}">
      <dgm:prSet/>
      <dgm:spPr/>
      <dgm:t>
        <a:bodyPr/>
        <a:lstStyle/>
        <a:p>
          <a:endParaRPr lang="en-US"/>
        </a:p>
      </dgm:t>
    </dgm:pt>
    <dgm:pt modelId="{860F8E89-1555-4E1B-AF91-79C1BB326C30}" type="sibTrans" cxnId="{55E0965F-C7B3-461C-9CB8-BF03F2339F9C}">
      <dgm:prSet/>
      <dgm:spPr/>
      <dgm:t>
        <a:bodyPr/>
        <a:lstStyle/>
        <a:p>
          <a:endParaRPr lang="en-US"/>
        </a:p>
      </dgm:t>
    </dgm:pt>
    <dgm:pt modelId="{22FBF325-D7D4-4CB6-A863-A479076FDDA4}" type="pres">
      <dgm:prSet presAssocID="{14587837-44D3-4D44-9B70-585578323A01}" presName="linear" presStyleCnt="0">
        <dgm:presLayoutVars>
          <dgm:animLvl val="lvl"/>
          <dgm:resizeHandles val="exact"/>
        </dgm:presLayoutVars>
      </dgm:prSet>
      <dgm:spPr/>
      <dgm:t>
        <a:bodyPr/>
        <a:lstStyle/>
        <a:p>
          <a:endParaRPr lang="en-US"/>
        </a:p>
      </dgm:t>
    </dgm:pt>
    <dgm:pt modelId="{444FC12B-5A20-4789-863C-9532BA53D455}" type="pres">
      <dgm:prSet presAssocID="{7E271959-AD72-4D77-BBB5-DADC55F5A129}" presName="parentText" presStyleLbl="node1" presStyleIdx="0" presStyleCnt="3">
        <dgm:presLayoutVars>
          <dgm:chMax val="0"/>
          <dgm:bulletEnabled val="1"/>
        </dgm:presLayoutVars>
      </dgm:prSet>
      <dgm:spPr/>
      <dgm:t>
        <a:bodyPr/>
        <a:lstStyle/>
        <a:p>
          <a:endParaRPr lang="en-US"/>
        </a:p>
      </dgm:t>
    </dgm:pt>
    <dgm:pt modelId="{71537D81-EBF4-411B-B798-12B0C3314711}" type="pres">
      <dgm:prSet presAssocID="{7E271959-AD72-4D77-BBB5-DADC55F5A129}" presName="childText" presStyleLbl="revTx" presStyleIdx="0" presStyleCnt="3">
        <dgm:presLayoutVars>
          <dgm:bulletEnabled val="1"/>
        </dgm:presLayoutVars>
      </dgm:prSet>
      <dgm:spPr/>
      <dgm:t>
        <a:bodyPr/>
        <a:lstStyle/>
        <a:p>
          <a:endParaRPr lang="en-US"/>
        </a:p>
      </dgm:t>
    </dgm:pt>
    <dgm:pt modelId="{7665082E-D197-4402-AA2C-9915AB838237}" type="pres">
      <dgm:prSet presAssocID="{7B81A9EA-8A9E-450A-9C57-4EB631346FBC}" presName="parentText" presStyleLbl="node1" presStyleIdx="1" presStyleCnt="3">
        <dgm:presLayoutVars>
          <dgm:chMax val="0"/>
          <dgm:bulletEnabled val="1"/>
        </dgm:presLayoutVars>
      </dgm:prSet>
      <dgm:spPr/>
      <dgm:t>
        <a:bodyPr/>
        <a:lstStyle/>
        <a:p>
          <a:endParaRPr lang="en-US"/>
        </a:p>
      </dgm:t>
    </dgm:pt>
    <dgm:pt modelId="{961180C1-3F5D-4A17-AFFD-52A09C31C2A5}" type="pres">
      <dgm:prSet presAssocID="{7B81A9EA-8A9E-450A-9C57-4EB631346FBC}" presName="childText" presStyleLbl="revTx" presStyleIdx="1" presStyleCnt="3">
        <dgm:presLayoutVars>
          <dgm:bulletEnabled val="1"/>
        </dgm:presLayoutVars>
      </dgm:prSet>
      <dgm:spPr/>
      <dgm:t>
        <a:bodyPr/>
        <a:lstStyle/>
        <a:p>
          <a:endParaRPr lang="en-US"/>
        </a:p>
      </dgm:t>
    </dgm:pt>
    <dgm:pt modelId="{D45A935F-FCB6-4650-BB00-043D421627CB}" type="pres">
      <dgm:prSet presAssocID="{FC636E16-3414-4E74-8F25-B205F743BCE0}" presName="parentText" presStyleLbl="node1" presStyleIdx="2" presStyleCnt="3">
        <dgm:presLayoutVars>
          <dgm:chMax val="0"/>
          <dgm:bulletEnabled val="1"/>
        </dgm:presLayoutVars>
      </dgm:prSet>
      <dgm:spPr/>
      <dgm:t>
        <a:bodyPr/>
        <a:lstStyle/>
        <a:p>
          <a:endParaRPr lang="en-US"/>
        </a:p>
      </dgm:t>
    </dgm:pt>
    <dgm:pt modelId="{7AC9E59C-68BD-43CD-B963-F7D54F479CBD}" type="pres">
      <dgm:prSet presAssocID="{FC636E16-3414-4E74-8F25-B205F743BCE0}" presName="childText" presStyleLbl="revTx" presStyleIdx="2" presStyleCnt="3">
        <dgm:presLayoutVars>
          <dgm:bulletEnabled val="1"/>
        </dgm:presLayoutVars>
      </dgm:prSet>
      <dgm:spPr/>
      <dgm:t>
        <a:bodyPr/>
        <a:lstStyle/>
        <a:p>
          <a:endParaRPr lang="en-US"/>
        </a:p>
      </dgm:t>
    </dgm:pt>
  </dgm:ptLst>
  <dgm:cxnLst>
    <dgm:cxn modelId="{83431530-15B7-4225-AF4F-5B75163E62BC}" type="presOf" srcId="{FC636E16-3414-4E74-8F25-B205F743BCE0}" destId="{D45A935F-FCB6-4650-BB00-043D421627CB}" srcOrd="0" destOrd="0" presId="urn:microsoft.com/office/officeart/2005/8/layout/vList2"/>
    <dgm:cxn modelId="{06063EC5-7D09-4C18-A9C0-1A75667D8505}" srcId="{FC636E16-3414-4E74-8F25-B205F743BCE0}" destId="{6F008A24-4439-4E1F-BD2E-CEDA113F0D35}" srcOrd="0" destOrd="0" parTransId="{660C9D5C-E0A5-4202-AF48-08965D0F954C}" sibTransId="{31E68896-A618-476A-ABCF-D384E879B168}"/>
    <dgm:cxn modelId="{55E0965F-C7B3-461C-9CB8-BF03F2339F9C}" srcId="{7B81A9EA-8A9E-450A-9C57-4EB631346FBC}" destId="{1A2D6A9B-B68D-4ECF-A5BC-2EA555E70DBD}" srcOrd="0" destOrd="0" parTransId="{7AFB7197-6B5C-4977-9A7C-4F31473E8B66}" sibTransId="{860F8E89-1555-4E1B-AF91-79C1BB326C30}"/>
    <dgm:cxn modelId="{9B19F257-2C5B-4918-8FD1-282B70259B6D}" srcId="{14587837-44D3-4D44-9B70-585578323A01}" destId="{7B81A9EA-8A9E-450A-9C57-4EB631346FBC}" srcOrd="1" destOrd="0" parTransId="{3120937A-4D15-48DB-B034-DED10682C858}" sibTransId="{3AABE9FD-7A87-44A4-A90E-2DED5C98A34B}"/>
    <dgm:cxn modelId="{832EDE48-6995-46A3-8481-7EF2C469E3F3}" srcId="{14587837-44D3-4D44-9B70-585578323A01}" destId="{FC636E16-3414-4E74-8F25-B205F743BCE0}" srcOrd="2" destOrd="0" parTransId="{7172CBD3-3035-49E3-A187-5C82EF54844A}" sibTransId="{8D0D28A5-59ED-4227-9929-CCA0A9A0DD1A}"/>
    <dgm:cxn modelId="{D7067A14-D430-4166-87C5-E12C939BC9CF}" type="presOf" srcId="{7B81A9EA-8A9E-450A-9C57-4EB631346FBC}" destId="{7665082E-D197-4402-AA2C-9915AB838237}" srcOrd="0" destOrd="0" presId="urn:microsoft.com/office/officeart/2005/8/layout/vList2"/>
    <dgm:cxn modelId="{1222B328-E63B-427D-869A-145F2E552974}" srcId="{7E271959-AD72-4D77-BBB5-DADC55F5A129}" destId="{E3C7397D-6242-4135-A429-BBDDA972E1C6}" srcOrd="0" destOrd="0" parTransId="{70F87904-692E-4213-BF67-8FBA6CC638E4}" sibTransId="{8E632BE1-C45F-431F-98B8-5AAD45542C6F}"/>
    <dgm:cxn modelId="{BF7A9E55-F438-4AB0-AEB9-D0072AF9CCE2}" type="presOf" srcId="{1A2D6A9B-B68D-4ECF-A5BC-2EA555E70DBD}" destId="{961180C1-3F5D-4A17-AFFD-52A09C31C2A5}" srcOrd="0" destOrd="0" presId="urn:microsoft.com/office/officeart/2005/8/layout/vList2"/>
    <dgm:cxn modelId="{8E63B12E-1957-4DCA-9791-713960925CFF}" type="presOf" srcId="{6F008A24-4439-4E1F-BD2E-CEDA113F0D35}" destId="{7AC9E59C-68BD-43CD-B963-F7D54F479CBD}" srcOrd="0" destOrd="0" presId="urn:microsoft.com/office/officeart/2005/8/layout/vList2"/>
    <dgm:cxn modelId="{5C3BC568-2372-45A7-8059-5D368565102D}" type="presOf" srcId="{7E271959-AD72-4D77-BBB5-DADC55F5A129}" destId="{444FC12B-5A20-4789-863C-9532BA53D455}" srcOrd="0" destOrd="0" presId="urn:microsoft.com/office/officeart/2005/8/layout/vList2"/>
    <dgm:cxn modelId="{58AD4994-9014-4C01-8F72-4731295494D8}" type="presOf" srcId="{E3C7397D-6242-4135-A429-BBDDA972E1C6}" destId="{71537D81-EBF4-411B-B798-12B0C3314711}" srcOrd="0" destOrd="0" presId="urn:microsoft.com/office/officeart/2005/8/layout/vList2"/>
    <dgm:cxn modelId="{FACCD869-A50C-4BFC-BE1C-C384B2BE8BF2}" type="presOf" srcId="{14587837-44D3-4D44-9B70-585578323A01}" destId="{22FBF325-D7D4-4CB6-A863-A479076FDDA4}" srcOrd="0" destOrd="0" presId="urn:microsoft.com/office/officeart/2005/8/layout/vList2"/>
    <dgm:cxn modelId="{01069819-C16D-4C00-8A9B-5E915B089D47}" srcId="{14587837-44D3-4D44-9B70-585578323A01}" destId="{7E271959-AD72-4D77-BBB5-DADC55F5A129}" srcOrd="0" destOrd="0" parTransId="{0C7BA72F-2F27-47CC-BBA9-19A00443F87B}" sibTransId="{F2671210-2CF3-4F60-A14E-2747410D0DE4}"/>
    <dgm:cxn modelId="{04458489-A8FE-492D-BEEB-194D7A2CA863}" type="presParOf" srcId="{22FBF325-D7D4-4CB6-A863-A479076FDDA4}" destId="{444FC12B-5A20-4789-863C-9532BA53D455}" srcOrd="0" destOrd="0" presId="urn:microsoft.com/office/officeart/2005/8/layout/vList2"/>
    <dgm:cxn modelId="{9ECD6D47-4902-4F3F-A1AE-AC0552AD1791}" type="presParOf" srcId="{22FBF325-D7D4-4CB6-A863-A479076FDDA4}" destId="{71537D81-EBF4-411B-B798-12B0C3314711}" srcOrd="1" destOrd="0" presId="urn:microsoft.com/office/officeart/2005/8/layout/vList2"/>
    <dgm:cxn modelId="{C9E1D81D-1685-4058-AB96-9FCE1318DB53}" type="presParOf" srcId="{22FBF325-D7D4-4CB6-A863-A479076FDDA4}" destId="{7665082E-D197-4402-AA2C-9915AB838237}" srcOrd="2" destOrd="0" presId="urn:microsoft.com/office/officeart/2005/8/layout/vList2"/>
    <dgm:cxn modelId="{58272C68-0B41-4B26-B81F-832E9262A676}" type="presParOf" srcId="{22FBF325-D7D4-4CB6-A863-A479076FDDA4}" destId="{961180C1-3F5D-4A17-AFFD-52A09C31C2A5}" srcOrd="3" destOrd="0" presId="urn:microsoft.com/office/officeart/2005/8/layout/vList2"/>
    <dgm:cxn modelId="{1506A370-4A63-4815-9C55-89BAE76DF34D}" type="presParOf" srcId="{22FBF325-D7D4-4CB6-A863-A479076FDDA4}" destId="{D45A935F-FCB6-4650-BB00-043D421627CB}" srcOrd="4" destOrd="0" presId="urn:microsoft.com/office/officeart/2005/8/layout/vList2"/>
    <dgm:cxn modelId="{9D266AFC-5D40-40B6-9437-606210D08CD6}" type="presParOf" srcId="{22FBF325-D7D4-4CB6-A863-A479076FDDA4}" destId="{7AC9E59C-68BD-43CD-B963-F7D54F479CB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82860-3A7F-48A4-ACFA-22B8F55A4084}" type="doc">
      <dgm:prSet loTypeId="urn:microsoft.com/office/officeart/2005/8/layout/process2" loCatId="process" qsTypeId="urn:microsoft.com/office/officeart/2005/8/quickstyle/simple2" qsCatId="simple" csTypeId="urn:microsoft.com/office/officeart/2005/8/colors/accent4_1" csCatId="accent4" phldr="1"/>
      <dgm:spPr/>
      <dgm:t>
        <a:bodyPr/>
        <a:lstStyle/>
        <a:p>
          <a:endParaRPr lang="en-US"/>
        </a:p>
      </dgm:t>
    </dgm:pt>
    <dgm:pt modelId="{337F30EF-D96D-47DA-AD12-E8006F7B059B}">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0" dirty="0" smtClean="0">
              <a:solidFill>
                <a:srgbClr val="002060"/>
              </a:solidFill>
            </a:rPr>
            <a:t>The Genius</a:t>
          </a:r>
          <a:r>
            <a:rPr lang="en-US" sz="2400" b="0" baseline="30000" dirty="0" smtClean="0">
              <a:solidFill>
                <a:srgbClr val="002060"/>
              </a:solidFill>
            </a:rPr>
            <a:t>™</a:t>
          </a:r>
          <a:r>
            <a:rPr lang="en-US" sz="2400" b="0" dirty="0" smtClean="0">
              <a:solidFill>
                <a:srgbClr val="002060"/>
              </a:solidFill>
            </a:rPr>
            <a:t> 3D Mammography</a:t>
          </a:r>
          <a:r>
            <a:rPr lang="en-US" sz="2400" b="0" baseline="30000" dirty="0" smtClean="0">
              <a:solidFill>
                <a:srgbClr val="002060"/>
              </a:solidFill>
            </a:rPr>
            <a:t>™</a:t>
          </a:r>
          <a:r>
            <a:rPr lang="en-US" sz="2400" b="0" dirty="0" smtClean="0">
              <a:solidFill>
                <a:srgbClr val="002060"/>
              </a:solidFill>
            </a:rPr>
            <a:t> exam is now the </a:t>
          </a:r>
          <a:r>
            <a:rPr lang="en-US" sz="2400" b="1" dirty="0" smtClean="0">
              <a:solidFill>
                <a:srgbClr val="002060"/>
              </a:solidFill>
            </a:rPr>
            <a:t>only mammogram </a:t>
          </a:r>
          <a:r>
            <a:rPr lang="en-US" sz="2400" b="0" dirty="0" smtClean="0">
              <a:solidFill>
                <a:srgbClr val="002060"/>
              </a:solidFill>
            </a:rPr>
            <a:t>that is </a:t>
          </a:r>
          <a:r>
            <a:rPr lang="en-US" sz="2400" b="1" dirty="0" smtClean="0">
              <a:solidFill>
                <a:srgbClr val="002060"/>
              </a:solidFill>
            </a:rPr>
            <a:t>FDA approved as superior for women with dense breasts</a:t>
          </a:r>
          <a:r>
            <a:rPr lang="en-US" sz="2400" b="0" baseline="30000" dirty="0" smtClean="0">
              <a:solidFill>
                <a:srgbClr val="002060"/>
              </a:solidFill>
            </a:rPr>
            <a:t>1,2</a:t>
          </a:r>
        </a:p>
      </dgm:t>
    </dgm:pt>
    <dgm:pt modelId="{5DBFE52E-006E-4CDE-9A7E-4AA0CAC22502}" type="parTrans" cxnId="{20DBE9DF-6F75-4C28-95D3-C6EF529BABED}">
      <dgm:prSet/>
      <dgm:spPr/>
      <dgm:t>
        <a:bodyPr/>
        <a:lstStyle/>
        <a:p>
          <a:endParaRPr lang="en-US"/>
        </a:p>
      </dgm:t>
    </dgm:pt>
    <dgm:pt modelId="{E5BDE0E2-4D75-4784-A354-ADE80EEFEB87}" type="sibTrans" cxnId="{20DBE9DF-6F75-4C28-95D3-C6EF529BABED}">
      <dgm:prSet/>
      <dgm:spPr/>
      <dgm:t>
        <a:bodyPr/>
        <a:lstStyle/>
        <a:p>
          <a:endParaRPr lang="en-US"/>
        </a:p>
      </dgm:t>
    </dgm:pt>
    <dgm:pt modelId="{1194AFD3-9C9A-4C14-95F8-B19C99775C2F}">
      <dgm:prSet custT="1"/>
      <dgm:spPr/>
      <dgm:t>
        <a:bodyPr/>
        <a:lstStyle/>
        <a:p>
          <a:pPr rtl="0"/>
          <a:r>
            <a:rPr lang="en-US" sz="2400" b="0" dirty="0" smtClean="0">
              <a:solidFill>
                <a:srgbClr val="002060"/>
              </a:solidFill>
            </a:rPr>
            <a:t>In addition, </a:t>
          </a:r>
          <a:r>
            <a:rPr lang="en-US" sz="2400" b="1" dirty="0" smtClean="0">
              <a:solidFill>
                <a:srgbClr val="002060"/>
              </a:solidFill>
            </a:rPr>
            <a:t>only</a:t>
          </a:r>
          <a:r>
            <a:rPr lang="en-US" sz="2400" b="0" dirty="0" smtClean="0">
              <a:solidFill>
                <a:srgbClr val="002060"/>
              </a:solidFill>
            </a:rPr>
            <a:t> the Genius</a:t>
          </a:r>
          <a:r>
            <a:rPr lang="en-US" sz="2400" b="0" baseline="30000" dirty="0" smtClean="0">
              <a:solidFill>
                <a:srgbClr val="002060"/>
              </a:solidFill>
            </a:rPr>
            <a:t>™</a:t>
          </a:r>
          <a:r>
            <a:rPr lang="en-US" sz="2400" b="0" dirty="0" smtClean="0">
              <a:solidFill>
                <a:srgbClr val="002060"/>
              </a:solidFill>
            </a:rPr>
            <a:t> 3D Mammography</a:t>
          </a:r>
          <a:r>
            <a:rPr lang="en-US" sz="2400" b="0" baseline="30000" dirty="0" smtClean="0">
              <a:solidFill>
                <a:srgbClr val="002060"/>
              </a:solidFill>
            </a:rPr>
            <a:t>™</a:t>
          </a:r>
          <a:r>
            <a:rPr lang="en-US" sz="2400" b="0" dirty="0" smtClean="0">
              <a:solidFill>
                <a:srgbClr val="002060"/>
              </a:solidFill>
            </a:rPr>
            <a:t> exam </a:t>
          </a:r>
          <a:r>
            <a:rPr lang="en-US" sz="2400" b="1" dirty="0" smtClean="0">
              <a:solidFill>
                <a:srgbClr val="002060"/>
              </a:solidFill>
            </a:rPr>
            <a:t>detects 20-65% more </a:t>
          </a:r>
          <a:r>
            <a:rPr lang="en-US" sz="2400" b="0" dirty="0" smtClean="0">
              <a:solidFill>
                <a:srgbClr val="002060"/>
              </a:solidFill>
            </a:rPr>
            <a:t>invasive breast cancers compared to 2D alone, with an </a:t>
          </a:r>
          <a:r>
            <a:rPr lang="en-US" sz="2400" b="1" dirty="0" smtClean="0">
              <a:solidFill>
                <a:srgbClr val="002060"/>
              </a:solidFill>
            </a:rPr>
            <a:t>average increase of 41%</a:t>
          </a:r>
          <a:r>
            <a:rPr lang="en-US" sz="2400" b="0" baseline="30000" dirty="0" smtClean="0">
              <a:solidFill>
                <a:srgbClr val="002060"/>
              </a:solidFill>
            </a:rPr>
            <a:t>2</a:t>
          </a:r>
          <a:endParaRPr lang="en-US" sz="2400" b="0" baseline="30000" dirty="0">
            <a:solidFill>
              <a:srgbClr val="002060"/>
            </a:solidFill>
          </a:endParaRPr>
        </a:p>
      </dgm:t>
    </dgm:pt>
    <dgm:pt modelId="{F3DDE076-226D-4178-8F37-0D7B39D17746}" type="parTrans" cxnId="{704BD021-2240-4B74-850E-B6C41317C2A2}">
      <dgm:prSet/>
      <dgm:spPr/>
      <dgm:t>
        <a:bodyPr/>
        <a:lstStyle/>
        <a:p>
          <a:endParaRPr lang="en-US"/>
        </a:p>
      </dgm:t>
    </dgm:pt>
    <dgm:pt modelId="{A00C1A5E-EA9A-4B8A-A3E0-6996833D11CA}" type="sibTrans" cxnId="{704BD021-2240-4B74-850E-B6C41317C2A2}">
      <dgm:prSet/>
      <dgm:spPr/>
      <dgm:t>
        <a:bodyPr/>
        <a:lstStyle/>
        <a:p>
          <a:endParaRPr lang="en-US"/>
        </a:p>
      </dgm:t>
    </dgm:pt>
    <dgm:pt modelId="{85685D3B-474A-45A3-B788-71CF13709EF0}" type="pres">
      <dgm:prSet presAssocID="{5BA82860-3A7F-48A4-ACFA-22B8F55A4084}" presName="linearFlow" presStyleCnt="0">
        <dgm:presLayoutVars>
          <dgm:resizeHandles val="exact"/>
        </dgm:presLayoutVars>
      </dgm:prSet>
      <dgm:spPr/>
      <dgm:t>
        <a:bodyPr/>
        <a:lstStyle/>
        <a:p>
          <a:endParaRPr lang="en-US"/>
        </a:p>
      </dgm:t>
    </dgm:pt>
    <dgm:pt modelId="{6E9F46AF-D195-46E0-8292-49F59004FC82}" type="pres">
      <dgm:prSet presAssocID="{337F30EF-D96D-47DA-AD12-E8006F7B059B}" presName="node" presStyleLbl="node1" presStyleIdx="0" presStyleCnt="2" custScaleX="128354">
        <dgm:presLayoutVars>
          <dgm:bulletEnabled val="1"/>
        </dgm:presLayoutVars>
      </dgm:prSet>
      <dgm:spPr/>
      <dgm:t>
        <a:bodyPr/>
        <a:lstStyle/>
        <a:p>
          <a:endParaRPr lang="en-US"/>
        </a:p>
      </dgm:t>
    </dgm:pt>
    <dgm:pt modelId="{8BE69B1F-D53E-4A37-BC5A-C00CF7CAB569}" type="pres">
      <dgm:prSet presAssocID="{E5BDE0E2-4D75-4784-A354-ADE80EEFEB87}" presName="sibTrans" presStyleLbl="sibTrans2D1" presStyleIdx="0" presStyleCnt="1" custScaleX="192742" custLinFactNeighborX="1653" custLinFactNeighborY="5914"/>
      <dgm:spPr/>
      <dgm:t>
        <a:bodyPr/>
        <a:lstStyle/>
        <a:p>
          <a:endParaRPr lang="en-US"/>
        </a:p>
      </dgm:t>
    </dgm:pt>
    <dgm:pt modelId="{8FA03C97-5453-4F93-9AC9-1FD07F1AE943}" type="pres">
      <dgm:prSet presAssocID="{E5BDE0E2-4D75-4784-A354-ADE80EEFEB87}" presName="connectorText" presStyleLbl="sibTrans2D1" presStyleIdx="0" presStyleCnt="1"/>
      <dgm:spPr/>
      <dgm:t>
        <a:bodyPr/>
        <a:lstStyle/>
        <a:p>
          <a:endParaRPr lang="en-US"/>
        </a:p>
      </dgm:t>
    </dgm:pt>
    <dgm:pt modelId="{63A491E5-499E-405B-A777-0D4589C577AA}" type="pres">
      <dgm:prSet presAssocID="{1194AFD3-9C9A-4C14-95F8-B19C99775C2F}" presName="node" presStyleLbl="node1" presStyleIdx="1" presStyleCnt="2" custScaleX="128354" custLinFactNeighborX="46" custLinFactNeighborY="-94382">
        <dgm:presLayoutVars>
          <dgm:bulletEnabled val="1"/>
        </dgm:presLayoutVars>
      </dgm:prSet>
      <dgm:spPr/>
      <dgm:t>
        <a:bodyPr/>
        <a:lstStyle/>
        <a:p>
          <a:endParaRPr lang="en-US"/>
        </a:p>
      </dgm:t>
    </dgm:pt>
  </dgm:ptLst>
  <dgm:cxnLst>
    <dgm:cxn modelId="{A398C9F1-EA7B-4CA0-A9AD-7E44C038CFD9}" type="presOf" srcId="{1194AFD3-9C9A-4C14-95F8-B19C99775C2F}" destId="{63A491E5-499E-405B-A777-0D4589C577AA}" srcOrd="0" destOrd="0" presId="urn:microsoft.com/office/officeart/2005/8/layout/process2"/>
    <dgm:cxn modelId="{704BD021-2240-4B74-850E-B6C41317C2A2}" srcId="{5BA82860-3A7F-48A4-ACFA-22B8F55A4084}" destId="{1194AFD3-9C9A-4C14-95F8-B19C99775C2F}" srcOrd="1" destOrd="0" parTransId="{F3DDE076-226D-4178-8F37-0D7B39D17746}" sibTransId="{A00C1A5E-EA9A-4B8A-A3E0-6996833D11CA}"/>
    <dgm:cxn modelId="{7FB950E5-496E-4E79-8397-B39447C623A3}" type="presOf" srcId="{337F30EF-D96D-47DA-AD12-E8006F7B059B}" destId="{6E9F46AF-D195-46E0-8292-49F59004FC82}" srcOrd="0" destOrd="0" presId="urn:microsoft.com/office/officeart/2005/8/layout/process2"/>
    <dgm:cxn modelId="{8D862123-08A1-4836-8621-ADC68DDAFA67}" type="presOf" srcId="{E5BDE0E2-4D75-4784-A354-ADE80EEFEB87}" destId="{8FA03C97-5453-4F93-9AC9-1FD07F1AE943}" srcOrd="1" destOrd="0" presId="urn:microsoft.com/office/officeart/2005/8/layout/process2"/>
    <dgm:cxn modelId="{20DBE9DF-6F75-4C28-95D3-C6EF529BABED}" srcId="{5BA82860-3A7F-48A4-ACFA-22B8F55A4084}" destId="{337F30EF-D96D-47DA-AD12-E8006F7B059B}" srcOrd="0" destOrd="0" parTransId="{5DBFE52E-006E-4CDE-9A7E-4AA0CAC22502}" sibTransId="{E5BDE0E2-4D75-4784-A354-ADE80EEFEB87}"/>
    <dgm:cxn modelId="{2F7C6FD5-5B93-40B1-8792-6D8A72F33559}" type="presOf" srcId="{5BA82860-3A7F-48A4-ACFA-22B8F55A4084}" destId="{85685D3B-474A-45A3-B788-71CF13709EF0}" srcOrd="0" destOrd="0" presId="urn:microsoft.com/office/officeart/2005/8/layout/process2"/>
    <dgm:cxn modelId="{856428DE-0CEF-4F3A-919B-53F73E7EA883}" type="presOf" srcId="{E5BDE0E2-4D75-4784-A354-ADE80EEFEB87}" destId="{8BE69B1F-D53E-4A37-BC5A-C00CF7CAB569}" srcOrd="0" destOrd="0" presId="urn:microsoft.com/office/officeart/2005/8/layout/process2"/>
    <dgm:cxn modelId="{FD2E9BC1-8A23-441A-ACC1-8C2EE90424A2}" type="presParOf" srcId="{85685D3B-474A-45A3-B788-71CF13709EF0}" destId="{6E9F46AF-D195-46E0-8292-49F59004FC82}" srcOrd="0" destOrd="0" presId="urn:microsoft.com/office/officeart/2005/8/layout/process2"/>
    <dgm:cxn modelId="{DBDC721C-767B-468B-BDAC-90E0B0CDCFF3}" type="presParOf" srcId="{85685D3B-474A-45A3-B788-71CF13709EF0}" destId="{8BE69B1F-D53E-4A37-BC5A-C00CF7CAB569}" srcOrd="1" destOrd="0" presId="urn:microsoft.com/office/officeart/2005/8/layout/process2"/>
    <dgm:cxn modelId="{82BE5D49-FB81-4864-AF57-A98B83960597}" type="presParOf" srcId="{8BE69B1F-D53E-4A37-BC5A-C00CF7CAB569}" destId="{8FA03C97-5453-4F93-9AC9-1FD07F1AE943}" srcOrd="0" destOrd="0" presId="urn:microsoft.com/office/officeart/2005/8/layout/process2"/>
    <dgm:cxn modelId="{52533A37-E98A-4C66-A819-C3D57B33FCBE}" type="presParOf" srcId="{85685D3B-474A-45A3-B788-71CF13709EF0}" destId="{63A491E5-499E-405B-A777-0D4589C577AA}"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279C51-33A5-446F-92C0-CD9F1817A1AB}" type="doc">
      <dgm:prSet loTypeId="urn:microsoft.com/office/officeart/2005/8/layout/hProcess9" loCatId="process" qsTypeId="urn:microsoft.com/office/officeart/2005/8/quickstyle/simple1" qsCatId="simple" csTypeId="urn:microsoft.com/office/officeart/2005/8/colors/accent1_2" csCatId="accent1" phldr="1"/>
      <dgm:spPr/>
    </dgm:pt>
    <dgm:pt modelId="{A3314AAE-A917-49F8-B616-418F88651D96}">
      <dgm:prSet phldrT="[Text]"/>
      <dgm:spPr/>
      <dgm:t>
        <a:bodyPr/>
        <a:lstStyle/>
        <a:p>
          <a:r>
            <a:rPr lang="en-US" dirty="0" smtClean="0"/>
            <a:t>What is Digital Breast Tomosynthesis (DBT)?</a:t>
          </a:r>
          <a:endParaRPr lang="en-US" dirty="0"/>
        </a:p>
      </dgm:t>
    </dgm:pt>
    <dgm:pt modelId="{393DD5D9-BCDC-4541-BED0-E3746CBBA0A8}" type="parTrans" cxnId="{0B207D92-3B02-470B-81DD-246F07AB8485}">
      <dgm:prSet/>
      <dgm:spPr/>
      <dgm:t>
        <a:bodyPr/>
        <a:lstStyle/>
        <a:p>
          <a:endParaRPr lang="en-US"/>
        </a:p>
      </dgm:t>
    </dgm:pt>
    <dgm:pt modelId="{96B336F4-DDE6-4B03-A9B2-2EBC005C87D7}" type="sibTrans" cxnId="{0B207D92-3B02-470B-81DD-246F07AB8485}">
      <dgm:prSet/>
      <dgm:spPr/>
      <dgm:t>
        <a:bodyPr/>
        <a:lstStyle/>
        <a:p>
          <a:endParaRPr lang="en-US"/>
        </a:p>
      </dgm:t>
    </dgm:pt>
    <dgm:pt modelId="{F3430D3D-144E-4CCC-821E-5680ECD248F2}">
      <dgm:prSet/>
      <dgm:spPr/>
      <dgm:t>
        <a:bodyPr/>
        <a:lstStyle/>
        <a:p>
          <a:r>
            <a:rPr lang="en-US" dirty="0" smtClean="0"/>
            <a:t>An advanced mammography procedure </a:t>
          </a:r>
          <a:endParaRPr lang="en-US" dirty="0"/>
        </a:p>
      </dgm:t>
    </dgm:pt>
    <dgm:pt modelId="{1B853B71-9936-462B-9A05-3F41CE3258B2}" type="parTrans" cxnId="{2552D82C-4F80-4ADF-83A0-8FDF17A3C67F}">
      <dgm:prSet/>
      <dgm:spPr/>
      <dgm:t>
        <a:bodyPr/>
        <a:lstStyle/>
        <a:p>
          <a:endParaRPr lang="en-US"/>
        </a:p>
      </dgm:t>
    </dgm:pt>
    <dgm:pt modelId="{76756FBB-FD67-4C76-B961-DC56BDB16A76}" type="sibTrans" cxnId="{2552D82C-4F80-4ADF-83A0-8FDF17A3C67F}">
      <dgm:prSet/>
      <dgm:spPr/>
      <dgm:t>
        <a:bodyPr/>
        <a:lstStyle/>
        <a:p>
          <a:endParaRPr lang="en-US"/>
        </a:p>
      </dgm:t>
    </dgm:pt>
    <dgm:pt modelId="{CAB8CE58-87E3-4929-A9E0-353B88148CC9}">
      <dgm:prSet/>
      <dgm:spPr/>
      <dgm:t>
        <a:bodyPr/>
        <a:lstStyle/>
        <a:p>
          <a:r>
            <a:rPr lang="en-US" smtClean="0"/>
            <a:t>Takes multi-angle exposures of the breast</a:t>
          </a:r>
          <a:endParaRPr lang="en-US"/>
        </a:p>
      </dgm:t>
    </dgm:pt>
    <dgm:pt modelId="{DB221DCC-FC01-41E8-8802-04EEE5F31B53}" type="parTrans" cxnId="{77B0D9C3-8437-4867-98F7-509D69F79B72}">
      <dgm:prSet/>
      <dgm:spPr/>
      <dgm:t>
        <a:bodyPr/>
        <a:lstStyle/>
        <a:p>
          <a:endParaRPr lang="en-US"/>
        </a:p>
      </dgm:t>
    </dgm:pt>
    <dgm:pt modelId="{40966A1B-600A-4AB1-9E5D-79C205F3D31B}" type="sibTrans" cxnId="{77B0D9C3-8437-4867-98F7-509D69F79B72}">
      <dgm:prSet/>
      <dgm:spPr/>
      <dgm:t>
        <a:bodyPr/>
        <a:lstStyle/>
        <a:p>
          <a:endParaRPr lang="en-US"/>
        </a:p>
      </dgm:t>
    </dgm:pt>
    <dgm:pt modelId="{C5447C10-BAD1-4B9E-8852-47A49E10D7B5}">
      <dgm:prSet/>
      <dgm:spPr/>
      <dgm:t>
        <a:bodyPr/>
        <a:lstStyle/>
        <a:p>
          <a:r>
            <a:rPr lang="en-US" smtClean="0"/>
            <a:t>Creates a volume rendering of the breast</a:t>
          </a:r>
          <a:endParaRPr lang="en-US"/>
        </a:p>
      </dgm:t>
    </dgm:pt>
    <dgm:pt modelId="{E08555D2-45D7-4ED0-9D31-68D2202FB7A5}" type="parTrans" cxnId="{E4C8DD89-6BA7-428D-A4FA-AFF83B11C114}">
      <dgm:prSet/>
      <dgm:spPr/>
      <dgm:t>
        <a:bodyPr/>
        <a:lstStyle/>
        <a:p>
          <a:endParaRPr lang="en-US"/>
        </a:p>
      </dgm:t>
    </dgm:pt>
    <dgm:pt modelId="{A7D18060-76F0-4EE7-B813-5D16515E17FB}" type="sibTrans" cxnId="{E4C8DD89-6BA7-428D-A4FA-AFF83B11C114}">
      <dgm:prSet/>
      <dgm:spPr/>
      <dgm:t>
        <a:bodyPr/>
        <a:lstStyle/>
        <a:p>
          <a:endParaRPr lang="en-US"/>
        </a:p>
      </dgm:t>
    </dgm:pt>
    <dgm:pt modelId="{24B8F4AB-8408-4E0E-A6C0-49BC2F71104A}" type="pres">
      <dgm:prSet presAssocID="{41279C51-33A5-446F-92C0-CD9F1817A1AB}" presName="CompostProcess" presStyleCnt="0">
        <dgm:presLayoutVars>
          <dgm:dir/>
          <dgm:resizeHandles val="exact"/>
        </dgm:presLayoutVars>
      </dgm:prSet>
      <dgm:spPr/>
    </dgm:pt>
    <dgm:pt modelId="{5C4922AF-CCB9-4A5A-A60A-AA00EB08F57A}" type="pres">
      <dgm:prSet presAssocID="{41279C51-33A5-446F-92C0-CD9F1817A1AB}" presName="arrow" presStyleLbl="bgShp" presStyleIdx="0" presStyleCnt="1"/>
      <dgm:spPr/>
    </dgm:pt>
    <dgm:pt modelId="{0AEB7118-8CA4-4E86-A3B3-627157E35C0D}" type="pres">
      <dgm:prSet presAssocID="{41279C51-33A5-446F-92C0-CD9F1817A1AB}" presName="linearProcess" presStyleCnt="0"/>
      <dgm:spPr/>
    </dgm:pt>
    <dgm:pt modelId="{B8966EA2-310C-4765-89D7-AC567B4E463E}" type="pres">
      <dgm:prSet presAssocID="{A3314AAE-A917-49F8-B616-418F88651D96}" presName="textNode" presStyleLbl="node1" presStyleIdx="0" presStyleCnt="1">
        <dgm:presLayoutVars>
          <dgm:bulletEnabled val="1"/>
        </dgm:presLayoutVars>
      </dgm:prSet>
      <dgm:spPr/>
      <dgm:t>
        <a:bodyPr/>
        <a:lstStyle/>
        <a:p>
          <a:endParaRPr lang="en-US"/>
        </a:p>
      </dgm:t>
    </dgm:pt>
  </dgm:ptLst>
  <dgm:cxnLst>
    <dgm:cxn modelId="{0B207D92-3B02-470B-81DD-246F07AB8485}" srcId="{41279C51-33A5-446F-92C0-CD9F1817A1AB}" destId="{A3314AAE-A917-49F8-B616-418F88651D96}" srcOrd="0" destOrd="0" parTransId="{393DD5D9-BCDC-4541-BED0-E3746CBBA0A8}" sibTransId="{96B336F4-DDE6-4B03-A9B2-2EBC005C87D7}"/>
    <dgm:cxn modelId="{99863E34-6578-47AC-A751-8D644BC5D6CE}" type="presOf" srcId="{F3430D3D-144E-4CCC-821E-5680ECD248F2}" destId="{B8966EA2-310C-4765-89D7-AC567B4E463E}" srcOrd="0" destOrd="1" presId="urn:microsoft.com/office/officeart/2005/8/layout/hProcess9"/>
    <dgm:cxn modelId="{77B0D9C3-8437-4867-98F7-509D69F79B72}" srcId="{A3314AAE-A917-49F8-B616-418F88651D96}" destId="{CAB8CE58-87E3-4929-A9E0-353B88148CC9}" srcOrd="1" destOrd="0" parTransId="{DB221DCC-FC01-41E8-8802-04EEE5F31B53}" sibTransId="{40966A1B-600A-4AB1-9E5D-79C205F3D31B}"/>
    <dgm:cxn modelId="{CBD37076-1C8E-48A2-B8EC-EE44D4141A6D}" type="presOf" srcId="{A3314AAE-A917-49F8-B616-418F88651D96}" destId="{B8966EA2-310C-4765-89D7-AC567B4E463E}" srcOrd="0" destOrd="0" presId="urn:microsoft.com/office/officeart/2005/8/layout/hProcess9"/>
    <dgm:cxn modelId="{2552D82C-4F80-4ADF-83A0-8FDF17A3C67F}" srcId="{A3314AAE-A917-49F8-B616-418F88651D96}" destId="{F3430D3D-144E-4CCC-821E-5680ECD248F2}" srcOrd="0" destOrd="0" parTransId="{1B853B71-9936-462B-9A05-3F41CE3258B2}" sibTransId="{76756FBB-FD67-4C76-B961-DC56BDB16A76}"/>
    <dgm:cxn modelId="{9301DE9C-308F-4411-A8FE-41C6C91A0843}" type="presOf" srcId="{41279C51-33A5-446F-92C0-CD9F1817A1AB}" destId="{24B8F4AB-8408-4E0E-A6C0-49BC2F71104A}" srcOrd="0" destOrd="0" presId="urn:microsoft.com/office/officeart/2005/8/layout/hProcess9"/>
    <dgm:cxn modelId="{E4C8DD89-6BA7-428D-A4FA-AFF83B11C114}" srcId="{A3314AAE-A917-49F8-B616-418F88651D96}" destId="{C5447C10-BAD1-4B9E-8852-47A49E10D7B5}" srcOrd="2" destOrd="0" parTransId="{E08555D2-45D7-4ED0-9D31-68D2202FB7A5}" sibTransId="{A7D18060-76F0-4EE7-B813-5D16515E17FB}"/>
    <dgm:cxn modelId="{E2F9349E-AEF1-458D-8350-212FA18A6A9A}" type="presOf" srcId="{C5447C10-BAD1-4B9E-8852-47A49E10D7B5}" destId="{B8966EA2-310C-4765-89D7-AC567B4E463E}" srcOrd="0" destOrd="3" presId="urn:microsoft.com/office/officeart/2005/8/layout/hProcess9"/>
    <dgm:cxn modelId="{D8EFA06B-F5CA-4D30-833D-0ABC33402CDC}" type="presOf" srcId="{CAB8CE58-87E3-4929-A9E0-353B88148CC9}" destId="{B8966EA2-310C-4765-89D7-AC567B4E463E}" srcOrd="0" destOrd="2" presId="urn:microsoft.com/office/officeart/2005/8/layout/hProcess9"/>
    <dgm:cxn modelId="{F042F342-DDDE-46AC-A731-DF34387B05ED}" type="presParOf" srcId="{24B8F4AB-8408-4E0E-A6C0-49BC2F71104A}" destId="{5C4922AF-CCB9-4A5A-A60A-AA00EB08F57A}" srcOrd="0" destOrd="0" presId="urn:microsoft.com/office/officeart/2005/8/layout/hProcess9"/>
    <dgm:cxn modelId="{57B0B7CB-0245-49DC-8774-580AE22A1FCE}" type="presParOf" srcId="{24B8F4AB-8408-4E0E-A6C0-49BC2F71104A}" destId="{0AEB7118-8CA4-4E86-A3B3-627157E35C0D}" srcOrd="1" destOrd="0" presId="urn:microsoft.com/office/officeart/2005/8/layout/hProcess9"/>
    <dgm:cxn modelId="{2080842F-D2C1-4F59-A77F-BAE690F7D496}" type="presParOf" srcId="{0AEB7118-8CA4-4E86-A3B3-627157E35C0D}" destId="{B8966EA2-310C-4765-89D7-AC567B4E463E}" srcOrd="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04F0E0-42CC-4936-81E7-C42DAC810C0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F548B34-6F91-432B-B942-1643FC0DCB4A}">
      <dgm:prSet custT="1"/>
      <dgm:spPr/>
      <dgm:t>
        <a:bodyPr/>
        <a:lstStyle/>
        <a:p>
          <a:pPr algn="l" rtl="0"/>
          <a:r>
            <a:rPr lang="en-US" sz="2000" dirty="0" smtClean="0">
              <a:solidFill>
                <a:schemeClr val="bg1"/>
              </a:solidFill>
            </a:rPr>
            <a:t>FDA approved (Hologic) 2011</a:t>
          </a:r>
          <a:endParaRPr lang="en-US" sz="2000" dirty="0">
            <a:solidFill>
              <a:schemeClr val="bg1"/>
            </a:solidFill>
          </a:endParaRPr>
        </a:p>
      </dgm:t>
    </dgm:pt>
    <dgm:pt modelId="{D9EF0FA9-41A7-49B4-B0A7-B09F189A8F94}" type="parTrans" cxnId="{C44A98D4-6F12-4360-96C9-166FDB882D40}">
      <dgm:prSet/>
      <dgm:spPr/>
      <dgm:t>
        <a:bodyPr/>
        <a:lstStyle/>
        <a:p>
          <a:endParaRPr lang="en-US"/>
        </a:p>
      </dgm:t>
    </dgm:pt>
    <dgm:pt modelId="{9AA5C414-1A56-4161-A554-1971AD351FD9}" type="sibTrans" cxnId="{C44A98D4-6F12-4360-96C9-166FDB882D40}">
      <dgm:prSet/>
      <dgm:spPr>
        <a:solidFill>
          <a:schemeClr val="accent4">
            <a:lumMod val="60000"/>
            <a:lumOff val="40000"/>
            <a:alpha val="90000"/>
          </a:schemeClr>
        </a:solidFill>
      </dgm:spPr>
      <dgm:t>
        <a:bodyPr/>
        <a:lstStyle/>
        <a:p>
          <a:endParaRPr lang="en-US"/>
        </a:p>
      </dgm:t>
    </dgm:pt>
    <dgm:pt modelId="{959A5314-C3C0-4AF7-B736-676AB6860379}">
      <dgm:prSet custT="1"/>
      <dgm:spPr/>
      <dgm:t>
        <a:bodyPr/>
        <a:lstStyle/>
        <a:p>
          <a:pPr rtl="0"/>
          <a:r>
            <a:rPr lang="en-US" sz="2000" dirty="0" smtClean="0"/>
            <a:t>Currently, additional vendors have DBT systems: GE, Siemens, Fuji</a:t>
          </a:r>
          <a:endParaRPr lang="en-US" sz="2000" dirty="0"/>
        </a:p>
      </dgm:t>
    </dgm:pt>
    <dgm:pt modelId="{8BCF552D-8210-4FE0-B649-442F413C7A6A}" type="parTrans" cxnId="{B46694C9-5923-4D9A-9F06-03987167EF65}">
      <dgm:prSet/>
      <dgm:spPr/>
      <dgm:t>
        <a:bodyPr/>
        <a:lstStyle/>
        <a:p>
          <a:endParaRPr lang="en-US"/>
        </a:p>
      </dgm:t>
    </dgm:pt>
    <dgm:pt modelId="{688FBA4B-F3FD-4834-92C2-EF21340E51B5}" type="sibTrans" cxnId="{B46694C9-5923-4D9A-9F06-03987167EF65}">
      <dgm:prSet/>
      <dgm:spPr>
        <a:solidFill>
          <a:schemeClr val="accent4">
            <a:lumMod val="60000"/>
            <a:lumOff val="40000"/>
            <a:alpha val="90000"/>
          </a:schemeClr>
        </a:solidFill>
      </dgm:spPr>
      <dgm:t>
        <a:bodyPr/>
        <a:lstStyle/>
        <a:p>
          <a:endParaRPr lang="en-US"/>
        </a:p>
      </dgm:t>
    </dgm:pt>
    <dgm:pt modelId="{3A64FA91-6E29-4912-AFFB-959A540FD1EB}">
      <dgm:prSet custT="1"/>
      <dgm:spPr/>
      <dgm:t>
        <a:bodyPr/>
        <a:lstStyle/>
        <a:p>
          <a:pPr rtl="0"/>
          <a:r>
            <a:rPr lang="en-US" sz="2000" dirty="0" smtClean="0"/>
            <a:t>Series of low dose x-rays obtained in arc above the breast</a:t>
          </a:r>
          <a:endParaRPr lang="en-US" sz="2000" dirty="0"/>
        </a:p>
      </dgm:t>
    </dgm:pt>
    <dgm:pt modelId="{9D4B558C-58B1-41BD-A836-53DBEFD8A8CA}" type="parTrans" cxnId="{670667AB-AC0E-4E1B-8E1A-4198DDB3F21F}">
      <dgm:prSet/>
      <dgm:spPr/>
      <dgm:t>
        <a:bodyPr/>
        <a:lstStyle/>
        <a:p>
          <a:endParaRPr lang="en-US"/>
        </a:p>
      </dgm:t>
    </dgm:pt>
    <dgm:pt modelId="{34F0DA4F-EC62-4BE5-934A-704E8405E98D}" type="sibTrans" cxnId="{670667AB-AC0E-4E1B-8E1A-4198DDB3F21F}">
      <dgm:prSet/>
      <dgm:spPr>
        <a:solidFill>
          <a:schemeClr val="accent4">
            <a:lumMod val="60000"/>
            <a:lumOff val="40000"/>
            <a:alpha val="90000"/>
          </a:schemeClr>
        </a:solidFill>
      </dgm:spPr>
      <dgm:t>
        <a:bodyPr/>
        <a:lstStyle/>
        <a:p>
          <a:endParaRPr lang="en-US"/>
        </a:p>
      </dgm:t>
    </dgm:pt>
    <dgm:pt modelId="{9986A54A-7C8D-473D-94F9-BF628A2ED4D4}">
      <dgm:prSet custT="1"/>
      <dgm:spPr/>
      <dgm:t>
        <a:bodyPr/>
        <a:lstStyle/>
        <a:p>
          <a:pPr rtl="0"/>
          <a:r>
            <a:rPr lang="en-US" sz="2000" dirty="0" smtClean="0"/>
            <a:t>These “projection images” are reconstructed to obtain the 3D image set</a:t>
          </a:r>
          <a:endParaRPr lang="en-US" sz="2000" dirty="0"/>
        </a:p>
      </dgm:t>
    </dgm:pt>
    <dgm:pt modelId="{B774EB53-4B7F-422C-AB1C-70D9AB718A96}" type="parTrans" cxnId="{C1ABF4DA-5493-43D3-9B07-75C7D26616E9}">
      <dgm:prSet/>
      <dgm:spPr/>
      <dgm:t>
        <a:bodyPr/>
        <a:lstStyle/>
        <a:p>
          <a:endParaRPr lang="en-US"/>
        </a:p>
      </dgm:t>
    </dgm:pt>
    <dgm:pt modelId="{1DD002AC-E8D8-4721-9986-AEDFB14EC4F7}" type="sibTrans" cxnId="{C1ABF4DA-5493-43D3-9B07-75C7D26616E9}">
      <dgm:prSet/>
      <dgm:spPr>
        <a:solidFill>
          <a:schemeClr val="accent4">
            <a:lumMod val="60000"/>
            <a:lumOff val="40000"/>
            <a:alpha val="90000"/>
          </a:schemeClr>
        </a:solidFill>
      </dgm:spPr>
      <dgm:t>
        <a:bodyPr/>
        <a:lstStyle/>
        <a:p>
          <a:endParaRPr lang="en-US"/>
        </a:p>
      </dgm:t>
    </dgm:pt>
    <dgm:pt modelId="{F59EC86C-BDEA-42B8-9D43-6588F49DB2EE}">
      <dgm:prSet custT="1"/>
      <dgm:spPr/>
      <dgm:t>
        <a:bodyPr/>
        <a:lstStyle/>
        <a:p>
          <a:pPr rtl="0"/>
          <a:r>
            <a:rPr lang="en-US" sz="2000" dirty="0" smtClean="0"/>
            <a:t>Breast is viewed dynamically as 1 mm thick slices</a:t>
          </a:r>
          <a:endParaRPr lang="en-US" sz="2000" dirty="0"/>
        </a:p>
      </dgm:t>
    </dgm:pt>
    <dgm:pt modelId="{C6596BEE-953D-45D7-8D22-5C17C49A7B21}" type="parTrans" cxnId="{FBC3BF33-CC5C-4982-BBBE-B3C60311A2E8}">
      <dgm:prSet/>
      <dgm:spPr/>
      <dgm:t>
        <a:bodyPr/>
        <a:lstStyle/>
        <a:p>
          <a:endParaRPr lang="en-US"/>
        </a:p>
      </dgm:t>
    </dgm:pt>
    <dgm:pt modelId="{D899882A-7264-4FF6-B425-2992DF023516}" type="sibTrans" cxnId="{FBC3BF33-CC5C-4982-BBBE-B3C60311A2E8}">
      <dgm:prSet/>
      <dgm:spPr/>
      <dgm:t>
        <a:bodyPr/>
        <a:lstStyle/>
        <a:p>
          <a:endParaRPr lang="en-US"/>
        </a:p>
      </dgm:t>
    </dgm:pt>
    <dgm:pt modelId="{EC08A5FE-B018-474D-B63B-256A2BF9444E}">
      <dgm:prSet/>
      <dgm:spPr/>
      <dgm:t>
        <a:bodyPr/>
        <a:lstStyle/>
        <a:p>
          <a:endParaRPr lang="en-US"/>
        </a:p>
      </dgm:t>
    </dgm:pt>
    <dgm:pt modelId="{FD106AD0-C087-4B55-8450-E5980BF63BDA}" type="parTrans" cxnId="{2617129D-E3E6-40D4-99E6-636F3D2528B7}">
      <dgm:prSet/>
      <dgm:spPr/>
      <dgm:t>
        <a:bodyPr/>
        <a:lstStyle/>
        <a:p>
          <a:endParaRPr lang="en-US"/>
        </a:p>
      </dgm:t>
    </dgm:pt>
    <dgm:pt modelId="{5CDF00ED-1BCB-42D7-9922-5D12EF226234}" type="sibTrans" cxnId="{2617129D-E3E6-40D4-99E6-636F3D2528B7}">
      <dgm:prSet/>
      <dgm:spPr/>
      <dgm:t>
        <a:bodyPr/>
        <a:lstStyle/>
        <a:p>
          <a:endParaRPr lang="en-US"/>
        </a:p>
      </dgm:t>
    </dgm:pt>
    <dgm:pt modelId="{6BA04D42-C22A-4E3D-A726-D549B4C794DC}" type="pres">
      <dgm:prSet presAssocID="{4C04F0E0-42CC-4936-81E7-C42DAC810C07}" presName="outerComposite" presStyleCnt="0">
        <dgm:presLayoutVars>
          <dgm:chMax val="5"/>
          <dgm:dir/>
          <dgm:resizeHandles val="exact"/>
        </dgm:presLayoutVars>
      </dgm:prSet>
      <dgm:spPr/>
      <dgm:t>
        <a:bodyPr/>
        <a:lstStyle/>
        <a:p>
          <a:endParaRPr lang="en-US"/>
        </a:p>
      </dgm:t>
    </dgm:pt>
    <dgm:pt modelId="{45016E00-15AF-441E-B6E9-32C5EDB6B36F}" type="pres">
      <dgm:prSet presAssocID="{4C04F0E0-42CC-4936-81E7-C42DAC810C07}" presName="dummyMaxCanvas" presStyleCnt="0">
        <dgm:presLayoutVars/>
      </dgm:prSet>
      <dgm:spPr/>
    </dgm:pt>
    <dgm:pt modelId="{366C5C2B-87F9-47A1-BE63-501806DE0976}" type="pres">
      <dgm:prSet presAssocID="{4C04F0E0-42CC-4936-81E7-C42DAC810C07}" presName="FiveNodes_1" presStyleLbl="node1" presStyleIdx="0" presStyleCnt="5">
        <dgm:presLayoutVars>
          <dgm:bulletEnabled val="1"/>
        </dgm:presLayoutVars>
      </dgm:prSet>
      <dgm:spPr/>
      <dgm:t>
        <a:bodyPr/>
        <a:lstStyle/>
        <a:p>
          <a:endParaRPr lang="en-US"/>
        </a:p>
      </dgm:t>
    </dgm:pt>
    <dgm:pt modelId="{453D52D4-532C-445F-85C6-79822800BF4A}" type="pres">
      <dgm:prSet presAssocID="{4C04F0E0-42CC-4936-81E7-C42DAC810C07}" presName="FiveNodes_2" presStyleLbl="node1" presStyleIdx="1" presStyleCnt="5">
        <dgm:presLayoutVars>
          <dgm:bulletEnabled val="1"/>
        </dgm:presLayoutVars>
      </dgm:prSet>
      <dgm:spPr/>
      <dgm:t>
        <a:bodyPr/>
        <a:lstStyle/>
        <a:p>
          <a:endParaRPr lang="en-US"/>
        </a:p>
      </dgm:t>
    </dgm:pt>
    <dgm:pt modelId="{15E88671-DA97-4037-8983-B9E5B3825562}" type="pres">
      <dgm:prSet presAssocID="{4C04F0E0-42CC-4936-81E7-C42DAC810C07}" presName="FiveNodes_3" presStyleLbl="node1" presStyleIdx="2" presStyleCnt="5">
        <dgm:presLayoutVars>
          <dgm:bulletEnabled val="1"/>
        </dgm:presLayoutVars>
      </dgm:prSet>
      <dgm:spPr/>
      <dgm:t>
        <a:bodyPr/>
        <a:lstStyle/>
        <a:p>
          <a:endParaRPr lang="en-US"/>
        </a:p>
      </dgm:t>
    </dgm:pt>
    <dgm:pt modelId="{94EED10D-9509-4DEA-8804-DF1BAA164E91}" type="pres">
      <dgm:prSet presAssocID="{4C04F0E0-42CC-4936-81E7-C42DAC810C07}" presName="FiveNodes_4" presStyleLbl="node1" presStyleIdx="3" presStyleCnt="5">
        <dgm:presLayoutVars>
          <dgm:bulletEnabled val="1"/>
        </dgm:presLayoutVars>
      </dgm:prSet>
      <dgm:spPr/>
      <dgm:t>
        <a:bodyPr/>
        <a:lstStyle/>
        <a:p>
          <a:endParaRPr lang="en-US"/>
        </a:p>
      </dgm:t>
    </dgm:pt>
    <dgm:pt modelId="{3F970D6A-38F4-47BB-A726-559875F8FB6B}" type="pres">
      <dgm:prSet presAssocID="{4C04F0E0-42CC-4936-81E7-C42DAC810C07}" presName="FiveNodes_5" presStyleLbl="node1" presStyleIdx="4" presStyleCnt="5">
        <dgm:presLayoutVars>
          <dgm:bulletEnabled val="1"/>
        </dgm:presLayoutVars>
      </dgm:prSet>
      <dgm:spPr/>
      <dgm:t>
        <a:bodyPr/>
        <a:lstStyle/>
        <a:p>
          <a:endParaRPr lang="en-US"/>
        </a:p>
      </dgm:t>
    </dgm:pt>
    <dgm:pt modelId="{381D98B1-473C-42DD-88F8-A1AB1EFA176B}" type="pres">
      <dgm:prSet presAssocID="{4C04F0E0-42CC-4936-81E7-C42DAC810C07}" presName="FiveConn_1-2" presStyleLbl="fgAccFollowNode1" presStyleIdx="0" presStyleCnt="4">
        <dgm:presLayoutVars>
          <dgm:bulletEnabled val="1"/>
        </dgm:presLayoutVars>
      </dgm:prSet>
      <dgm:spPr/>
      <dgm:t>
        <a:bodyPr/>
        <a:lstStyle/>
        <a:p>
          <a:endParaRPr lang="en-US"/>
        </a:p>
      </dgm:t>
    </dgm:pt>
    <dgm:pt modelId="{DF39C748-EE26-4FF5-9BDC-18F782004EFB}" type="pres">
      <dgm:prSet presAssocID="{4C04F0E0-42CC-4936-81E7-C42DAC810C07}" presName="FiveConn_2-3" presStyleLbl="fgAccFollowNode1" presStyleIdx="1" presStyleCnt="4">
        <dgm:presLayoutVars>
          <dgm:bulletEnabled val="1"/>
        </dgm:presLayoutVars>
      </dgm:prSet>
      <dgm:spPr/>
      <dgm:t>
        <a:bodyPr/>
        <a:lstStyle/>
        <a:p>
          <a:endParaRPr lang="en-US"/>
        </a:p>
      </dgm:t>
    </dgm:pt>
    <dgm:pt modelId="{5E44F0AF-06EB-49CD-A688-2C98A7F2CB72}" type="pres">
      <dgm:prSet presAssocID="{4C04F0E0-42CC-4936-81E7-C42DAC810C07}" presName="FiveConn_3-4" presStyleLbl="fgAccFollowNode1" presStyleIdx="2" presStyleCnt="4" custLinFactNeighborX="4641" custLinFactNeighborY="-4040">
        <dgm:presLayoutVars>
          <dgm:bulletEnabled val="1"/>
        </dgm:presLayoutVars>
      </dgm:prSet>
      <dgm:spPr/>
      <dgm:t>
        <a:bodyPr/>
        <a:lstStyle/>
        <a:p>
          <a:endParaRPr lang="en-US"/>
        </a:p>
      </dgm:t>
    </dgm:pt>
    <dgm:pt modelId="{2E90EDA4-2634-4ED1-BEB3-C0A804D065A9}" type="pres">
      <dgm:prSet presAssocID="{4C04F0E0-42CC-4936-81E7-C42DAC810C07}" presName="FiveConn_4-5" presStyleLbl="fgAccFollowNode1" presStyleIdx="3" presStyleCnt="4">
        <dgm:presLayoutVars>
          <dgm:bulletEnabled val="1"/>
        </dgm:presLayoutVars>
      </dgm:prSet>
      <dgm:spPr/>
      <dgm:t>
        <a:bodyPr/>
        <a:lstStyle/>
        <a:p>
          <a:endParaRPr lang="en-US"/>
        </a:p>
      </dgm:t>
    </dgm:pt>
    <dgm:pt modelId="{F11FED20-1333-46C6-B473-AC5AE962088B}" type="pres">
      <dgm:prSet presAssocID="{4C04F0E0-42CC-4936-81E7-C42DAC810C07}" presName="FiveNodes_1_text" presStyleLbl="node1" presStyleIdx="4" presStyleCnt="5">
        <dgm:presLayoutVars>
          <dgm:bulletEnabled val="1"/>
        </dgm:presLayoutVars>
      </dgm:prSet>
      <dgm:spPr/>
      <dgm:t>
        <a:bodyPr/>
        <a:lstStyle/>
        <a:p>
          <a:endParaRPr lang="en-US"/>
        </a:p>
      </dgm:t>
    </dgm:pt>
    <dgm:pt modelId="{9383B555-3F09-423F-ACF9-54360A379C50}" type="pres">
      <dgm:prSet presAssocID="{4C04F0E0-42CC-4936-81E7-C42DAC810C07}" presName="FiveNodes_2_text" presStyleLbl="node1" presStyleIdx="4" presStyleCnt="5">
        <dgm:presLayoutVars>
          <dgm:bulletEnabled val="1"/>
        </dgm:presLayoutVars>
      </dgm:prSet>
      <dgm:spPr/>
      <dgm:t>
        <a:bodyPr/>
        <a:lstStyle/>
        <a:p>
          <a:endParaRPr lang="en-US"/>
        </a:p>
      </dgm:t>
    </dgm:pt>
    <dgm:pt modelId="{0C69460A-C3B7-43C2-A266-11E891E6CAA2}" type="pres">
      <dgm:prSet presAssocID="{4C04F0E0-42CC-4936-81E7-C42DAC810C07}" presName="FiveNodes_3_text" presStyleLbl="node1" presStyleIdx="4" presStyleCnt="5">
        <dgm:presLayoutVars>
          <dgm:bulletEnabled val="1"/>
        </dgm:presLayoutVars>
      </dgm:prSet>
      <dgm:spPr/>
      <dgm:t>
        <a:bodyPr/>
        <a:lstStyle/>
        <a:p>
          <a:endParaRPr lang="en-US"/>
        </a:p>
      </dgm:t>
    </dgm:pt>
    <dgm:pt modelId="{B3D65E26-9BA7-4A13-988C-C21125DA6BD6}" type="pres">
      <dgm:prSet presAssocID="{4C04F0E0-42CC-4936-81E7-C42DAC810C07}" presName="FiveNodes_4_text" presStyleLbl="node1" presStyleIdx="4" presStyleCnt="5">
        <dgm:presLayoutVars>
          <dgm:bulletEnabled val="1"/>
        </dgm:presLayoutVars>
      </dgm:prSet>
      <dgm:spPr/>
      <dgm:t>
        <a:bodyPr/>
        <a:lstStyle/>
        <a:p>
          <a:endParaRPr lang="en-US"/>
        </a:p>
      </dgm:t>
    </dgm:pt>
    <dgm:pt modelId="{EA0F6C84-E035-47DB-8C4D-730237D92481}" type="pres">
      <dgm:prSet presAssocID="{4C04F0E0-42CC-4936-81E7-C42DAC810C07}" presName="FiveNodes_5_text" presStyleLbl="node1" presStyleIdx="4" presStyleCnt="5">
        <dgm:presLayoutVars>
          <dgm:bulletEnabled val="1"/>
        </dgm:presLayoutVars>
      </dgm:prSet>
      <dgm:spPr/>
      <dgm:t>
        <a:bodyPr/>
        <a:lstStyle/>
        <a:p>
          <a:endParaRPr lang="en-US"/>
        </a:p>
      </dgm:t>
    </dgm:pt>
  </dgm:ptLst>
  <dgm:cxnLst>
    <dgm:cxn modelId="{ADDF8879-6E65-46FE-B242-F86828B29E21}" type="presOf" srcId="{1F548B34-6F91-432B-B942-1643FC0DCB4A}" destId="{366C5C2B-87F9-47A1-BE63-501806DE0976}" srcOrd="0" destOrd="0" presId="urn:microsoft.com/office/officeart/2005/8/layout/vProcess5"/>
    <dgm:cxn modelId="{541E842E-5C3E-4A1A-9905-E89C0B314899}" type="presOf" srcId="{688FBA4B-F3FD-4834-92C2-EF21340E51B5}" destId="{DF39C748-EE26-4FF5-9BDC-18F782004EFB}" srcOrd="0" destOrd="0" presId="urn:microsoft.com/office/officeart/2005/8/layout/vProcess5"/>
    <dgm:cxn modelId="{D155C309-1367-49A2-A1D3-6CA4C46193CE}" type="presOf" srcId="{1DD002AC-E8D8-4721-9986-AEDFB14EC4F7}" destId="{2E90EDA4-2634-4ED1-BEB3-C0A804D065A9}" srcOrd="0" destOrd="0" presId="urn:microsoft.com/office/officeart/2005/8/layout/vProcess5"/>
    <dgm:cxn modelId="{4ECB279B-2BDB-4478-953E-65F7D001C107}" type="presOf" srcId="{F59EC86C-BDEA-42B8-9D43-6588F49DB2EE}" destId="{EA0F6C84-E035-47DB-8C4D-730237D92481}" srcOrd="1" destOrd="0" presId="urn:microsoft.com/office/officeart/2005/8/layout/vProcess5"/>
    <dgm:cxn modelId="{C44A98D4-6F12-4360-96C9-166FDB882D40}" srcId="{4C04F0E0-42CC-4936-81E7-C42DAC810C07}" destId="{1F548B34-6F91-432B-B942-1643FC0DCB4A}" srcOrd="0" destOrd="0" parTransId="{D9EF0FA9-41A7-49B4-B0A7-B09F189A8F94}" sibTransId="{9AA5C414-1A56-4161-A554-1971AD351FD9}"/>
    <dgm:cxn modelId="{B1C3E6FB-DE9E-4014-9672-F049DD5FB143}" type="presOf" srcId="{959A5314-C3C0-4AF7-B736-676AB6860379}" destId="{9383B555-3F09-423F-ACF9-54360A379C50}" srcOrd="1" destOrd="0" presId="urn:microsoft.com/office/officeart/2005/8/layout/vProcess5"/>
    <dgm:cxn modelId="{B171370E-E235-4F9E-A9B7-B71936B4AD89}" type="presOf" srcId="{3A64FA91-6E29-4912-AFFB-959A540FD1EB}" destId="{0C69460A-C3B7-43C2-A266-11E891E6CAA2}" srcOrd="1" destOrd="0" presId="urn:microsoft.com/office/officeart/2005/8/layout/vProcess5"/>
    <dgm:cxn modelId="{7080C79A-9F67-48BC-AE1C-763FD78F26B5}" type="presOf" srcId="{4C04F0E0-42CC-4936-81E7-C42DAC810C07}" destId="{6BA04D42-C22A-4E3D-A726-D549B4C794DC}" srcOrd="0" destOrd="0" presId="urn:microsoft.com/office/officeart/2005/8/layout/vProcess5"/>
    <dgm:cxn modelId="{0E6473B3-37E7-46E4-A021-DBA38B87F571}" type="presOf" srcId="{3A64FA91-6E29-4912-AFFB-959A540FD1EB}" destId="{15E88671-DA97-4037-8983-B9E5B3825562}" srcOrd="0" destOrd="0" presId="urn:microsoft.com/office/officeart/2005/8/layout/vProcess5"/>
    <dgm:cxn modelId="{EAED6B00-59E1-4B2D-980B-77D65A43CE45}" type="presOf" srcId="{34F0DA4F-EC62-4BE5-934A-704E8405E98D}" destId="{5E44F0AF-06EB-49CD-A688-2C98A7F2CB72}" srcOrd="0" destOrd="0" presId="urn:microsoft.com/office/officeart/2005/8/layout/vProcess5"/>
    <dgm:cxn modelId="{4849FCD1-4BFD-4B27-9108-BC6B98BEB274}" type="presOf" srcId="{1F548B34-6F91-432B-B942-1643FC0DCB4A}" destId="{F11FED20-1333-46C6-B473-AC5AE962088B}" srcOrd="1" destOrd="0" presId="urn:microsoft.com/office/officeart/2005/8/layout/vProcess5"/>
    <dgm:cxn modelId="{670667AB-AC0E-4E1B-8E1A-4198DDB3F21F}" srcId="{4C04F0E0-42CC-4936-81E7-C42DAC810C07}" destId="{3A64FA91-6E29-4912-AFFB-959A540FD1EB}" srcOrd="2" destOrd="0" parTransId="{9D4B558C-58B1-41BD-A836-53DBEFD8A8CA}" sibTransId="{34F0DA4F-EC62-4BE5-934A-704E8405E98D}"/>
    <dgm:cxn modelId="{B5537A5F-D980-4A07-BD3F-01DAC0750FA8}" type="presOf" srcId="{9986A54A-7C8D-473D-94F9-BF628A2ED4D4}" destId="{B3D65E26-9BA7-4A13-988C-C21125DA6BD6}" srcOrd="1" destOrd="0" presId="urn:microsoft.com/office/officeart/2005/8/layout/vProcess5"/>
    <dgm:cxn modelId="{C1ABF4DA-5493-43D3-9B07-75C7D26616E9}" srcId="{4C04F0E0-42CC-4936-81E7-C42DAC810C07}" destId="{9986A54A-7C8D-473D-94F9-BF628A2ED4D4}" srcOrd="3" destOrd="0" parTransId="{B774EB53-4B7F-422C-AB1C-70D9AB718A96}" sibTransId="{1DD002AC-E8D8-4721-9986-AEDFB14EC4F7}"/>
    <dgm:cxn modelId="{FBC3BF33-CC5C-4982-BBBE-B3C60311A2E8}" srcId="{4C04F0E0-42CC-4936-81E7-C42DAC810C07}" destId="{F59EC86C-BDEA-42B8-9D43-6588F49DB2EE}" srcOrd="4" destOrd="0" parTransId="{C6596BEE-953D-45D7-8D22-5C17C49A7B21}" sibTransId="{D899882A-7264-4FF6-B425-2992DF023516}"/>
    <dgm:cxn modelId="{B46694C9-5923-4D9A-9F06-03987167EF65}" srcId="{4C04F0E0-42CC-4936-81E7-C42DAC810C07}" destId="{959A5314-C3C0-4AF7-B736-676AB6860379}" srcOrd="1" destOrd="0" parTransId="{8BCF552D-8210-4FE0-B649-442F413C7A6A}" sibTransId="{688FBA4B-F3FD-4834-92C2-EF21340E51B5}"/>
    <dgm:cxn modelId="{C1F93328-9382-4FCD-9DA3-F377777510AE}" type="presOf" srcId="{9986A54A-7C8D-473D-94F9-BF628A2ED4D4}" destId="{94EED10D-9509-4DEA-8804-DF1BAA164E91}" srcOrd="0" destOrd="0" presId="urn:microsoft.com/office/officeart/2005/8/layout/vProcess5"/>
    <dgm:cxn modelId="{2617129D-E3E6-40D4-99E6-636F3D2528B7}" srcId="{4C04F0E0-42CC-4936-81E7-C42DAC810C07}" destId="{EC08A5FE-B018-474D-B63B-256A2BF9444E}" srcOrd="5" destOrd="0" parTransId="{FD106AD0-C087-4B55-8450-E5980BF63BDA}" sibTransId="{5CDF00ED-1BCB-42D7-9922-5D12EF226234}"/>
    <dgm:cxn modelId="{43FC58AD-75BC-4C8B-83F4-98E0FABFCF10}" type="presOf" srcId="{F59EC86C-BDEA-42B8-9D43-6588F49DB2EE}" destId="{3F970D6A-38F4-47BB-A726-559875F8FB6B}" srcOrd="0" destOrd="0" presId="urn:microsoft.com/office/officeart/2005/8/layout/vProcess5"/>
    <dgm:cxn modelId="{672B04B7-3731-4BCE-83BF-D68B05CFC392}" type="presOf" srcId="{9AA5C414-1A56-4161-A554-1971AD351FD9}" destId="{381D98B1-473C-42DD-88F8-A1AB1EFA176B}" srcOrd="0" destOrd="0" presId="urn:microsoft.com/office/officeart/2005/8/layout/vProcess5"/>
    <dgm:cxn modelId="{0BB298ED-BDBF-4F13-ABAA-CA16FFE49547}" type="presOf" srcId="{959A5314-C3C0-4AF7-B736-676AB6860379}" destId="{453D52D4-532C-445F-85C6-79822800BF4A}" srcOrd="0" destOrd="0" presId="urn:microsoft.com/office/officeart/2005/8/layout/vProcess5"/>
    <dgm:cxn modelId="{B6875A4A-931F-4C0E-A2BD-F22F60D1A2B1}" type="presParOf" srcId="{6BA04D42-C22A-4E3D-A726-D549B4C794DC}" destId="{45016E00-15AF-441E-B6E9-32C5EDB6B36F}" srcOrd="0" destOrd="0" presId="urn:microsoft.com/office/officeart/2005/8/layout/vProcess5"/>
    <dgm:cxn modelId="{142A7FBB-EE69-4879-9E38-6504A0D1DA2B}" type="presParOf" srcId="{6BA04D42-C22A-4E3D-A726-D549B4C794DC}" destId="{366C5C2B-87F9-47A1-BE63-501806DE0976}" srcOrd="1" destOrd="0" presId="urn:microsoft.com/office/officeart/2005/8/layout/vProcess5"/>
    <dgm:cxn modelId="{128C33F9-8902-49A1-8A8F-F8D0FC0053C0}" type="presParOf" srcId="{6BA04D42-C22A-4E3D-A726-D549B4C794DC}" destId="{453D52D4-532C-445F-85C6-79822800BF4A}" srcOrd="2" destOrd="0" presId="urn:microsoft.com/office/officeart/2005/8/layout/vProcess5"/>
    <dgm:cxn modelId="{1474C3DB-FCC9-4BF2-B76A-00CA3336CCFA}" type="presParOf" srcId="{6BA04D42-C22A-4E3D-A726-D549B4C794DC}" destId="{15E88671-DA97-4037-8983-B9E5B3825562}" srcOrd="3" destOrd="0" presId="urn:microsoft.com/office/officeart/2005/8/layout/vProcess5"/>
    <dgm:cxn modelId="{77C1A752-BC1C-4EF1-9F82-D604F283E068}" type="presParOf" srcId="{6BA04D42-C22A-4E3D-A726-D549B4C794DC}" destId="{94EED10D-9509-4DEA-8804-DF1BAA164E91}" srcOrd="4" destOrd="0" presId="urn:microsoft.com/office/officeart/2005/8/layout/vProcess5"/>
    <dgm:cxn modelId="{1552DDA1-10DC-49E5-8963-054E30F9F825}" type="presParOf" srcId="{6BA04D42-C22A-4E3D-A726-D549B4C794DC}" destId="{3F970D6A-38F4-47BB-A726-559875F8FB6B}" srcOrd="5" destOrd="0" presId="urn:microsoft.com/office/officeart/2005/8/layout/vProcess5"/>
    <dgm:cxn modelId="{DA837E95-850C-455C-8B8A-FF4959C74AB1}" type="presParOf" srcId="{6BA04D42-C22A-4E3D-A726-D549B4C794DC}" destId="{381D98B1-473C-42DD-88F8-A1AB1EFA176B}" srcOrd="6" destOrd="0" presId="urn:microsoft.com/office/officeart/2005/8/layout/vProcess5"/>
    <dgm:cxn modelId="{78B3F826-0706-4903-BD7E-032CDA492D89}" type="presParOf" srcId="{6BA04D42-C22A-4E3D-A726-D549B4C794DC}" destId="{DF39C748-EE26-4FF5-9BDC-18F782004EFB}" srcOrd="7" destOrd="0" presId="urn:microsoft.com/office/officeart/2005/8/layout/vProcess5"/>
    <dgm:cxn modelId="{C57D3073-329C-451D-96E1-36C55482C0C4}" type="presParOf" srcId="{6BA04D42-C22A-4E3D-A726-D549B4C794DC}" destId="{5E44F0AF-06EB-49CD-A688-2C98A7F2CB72}" srcOrd="8" destOrd="0" presId="urn:microsoft.com/office/officeart/2005/8/layout/vProcess5"/>
    <dgm:cxn modelId="{17B9CB6F-58F0-4ADC-88D6-A16E78C392D1}" type="presParOf" srcId="{6BA04D42-C22A-4E3D-A726-D549B4C794DC}" destId="{2E90EDA4-2634-4ED1-BEB3-C0A804D065A9}" srcOrd="9" destOrd="0" presId="urn:microsoft.com/office/officeart/2005/8/layout/vProcess5"/>
    <dgm:cxn modelId="{0E5E81D5-F89A-45F2-B187-38CDC77CFE36}" type="presParOf" srcId="{6BA04D42-C22A-4E3D-A726-D549B4C794DC}" destId="{F11FED20-1333-46C6-B473-AC5AE962088B}" srcOrd="10" destOrd="0" presId="urn:microsoft.com/office/officeart/2005/8/layout/vProcess5"/>
    <dgm:cxn modelId="{47976575-3872-4D8B-A9AE-333B6C4DB921}" type="presParOf" srcId="{6BA04D42-C22A-4E3D-A726-D549B4C794DC}" destId="{9383B555-3F09-423F-ACF9-54360A379C50}" srcOrd="11" destOrd="0" presId="urn:microsoft.com/office/officeart/2005/8/layout/vProcess5"/>
    <dgm:cxn modelId="{162D6109-90B0-4B10-AE52-245B843B743B}" type="presParOf" srcId="{6BA04D42-C22A-4E3D-A726-D549B4C794DC}" destId="{0C69460A-C3B7-43C2-A266-11E891E6CAA2}" srcOrd="12" destOrd="0" presId="urn:microsoft.com/office/officeart/2005/8/layout/vProcess5"/>
    <dgm:cxn modelId="{87BCAD64-3DE6-4A17-86E5-F2B5E34406DB}" type="presParOf" srcId="{6BA04D42-C22A-4E3D-A726-D549B4C794DC}" destId="{B3D65E26-9BA7-4A13-988C-C21125DA6BD6}" srcOrd="13" destOrd="0" presId="urn:microsoft.com/office/officeart/2005/8/layout/vProcess5"/>
    <dgm:cxn modelId="{F0C9720A-340B-41CA-8357-65AB327FFF27}" type="presParOf" srcId="{6BA04D42-C22A-4E3D-A726-D549B4C794DC}" destId="{EA0F6C84-E035-47DB-8C4D-730237D92481}"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3CFE2E-FE23-4F4F-9CBF-4DADB4503B7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C5800F7-A2AC-462E-A80A-A10F92C22ACE}">
      <dgm:prSet phldrT="[Text]"/>
      <dgm:spPr/>
      <dgm:t>
        <a:bodyPr/>
        <a:lstStyle/>
        <a:p>
          <a:r>
            <a:rPr lang="en-US" dirty="0" smtClean="0"/>
            <a:t>Tomosynthesis scan</a:t>
          </a:r>
          <a:endParaRPr lang="en-US" dirty="0"/>
        </a:p>
      </dgm:t>
    </dgm:pt>
    <dgm:pt modelId="{493E7C27-B2BE-4814-BC87-791DAD055389}" type="parTrans" cxnId="{BB0C8E7B-BBD3-4716-87AF-19C7BC24E467}">
      <dgm:prSet/>
      <dgm:spPr/>
      <dgm:t>
        <a:bodyPr/>
        <a:lstStyle/>
        <a:p>
          <a:endParaRPr lang="en-US"/>
        </a:p>
      </dgm:t>
    </dgm:pt>
    <dgm:pt modelId="{E0A0E4B3-6E40-4DAA-804E-08827090FE78}" type="sibTrans" cxnId="{BB0C8E7B-BBD3-4716-87AF-19C7BC24E467}">
      <dgm:prSet/>
      <dgm:spPr/>
      <dgm:t>
        <a:bodyPr/>
        <a:lstStyle/>
        <a:p>
          <a:endParaRPr lang="en-US"/>
        </a:p>
      </dgm:t>
    </dgm:pt>
    <dgm:pt modelId="{A2C0ABBA-2760-4D0E-8F06-366039DD45A1}">
      <dgm:prSet phldrT="[Text]" custT="1"/>
      <dgm:spPr/>
      <dgm:t>
        <a:bodyPr/>
        <a:lstStyle/>
        <a:p>
          <a:r>
            <a:rPr lang="en-US" sz="2000" dirty="0" smtClean="0"/>
            <a:t>Conventional  2D image</a:t>
          </a:r>
          <a:endParaRPr lang="en-US" sz="2000" dirty="0"/>
        </a:p>
      </dgm:t>
    </dgm:pt>
    <dgm:pt modelId="{19B29A22-A31E-4B08-836B-C36A33D3D7CA}" type="parTrans" cxnId="{B30EF54F-9DE4-45A5-BAE0-F9E8C27E6711}">
      <dgm:prSet/>
      <dgm:spPr>
        <a:solidFill>
          <a:schemeClr val="accent4"/>
        </a:solidFill>
      </dgm:spPr>
      <dgm:t>
        <a:bodyPr/>
        <a:lstStyle/>
        <a:p>
          <a:endParaRPr lang="en-US"/>
        </a:p>
      </dgm:t>
    </dgm:pt>
    <dgm:pt modelId="{53A0C8A3-6FA7-474D-B2CE-7A4ECD6965D6}" type="sibTrans" cxnId="{B30EF54F-9DE4-45A5-BAE0-F9E8C27E6711}">
      <dgm:prSet/>
      <dgm:spPr/>
      <dgm:t>
        <a:bodyPr/>
        <a:lstStyle/>
        <a:p>
          <a:endParaRPr lang="en-US"/>
        </a:p>
      </dgm:t>
    </dgm:pt>
    <dgm:pt modelId="{8586603E-BB12-415D-BB83-2DCA16621B4F}">
      <dgm:prSet phldrT="[Text]" custT="1"/>
      <dgm:spPr/>
      <dgm:t>
        <a:bodyPr/>
        <a:lstStyle/>
        <a:p>
          <a:r>
            <a:rPr lang="en-US" sz="2000" dirty="0" smtClean="0"/>
            <a:t>Synthesized 2D image</a:t>
          </a:r>
          <a:endParaRPr lang="en-US" sz="2000" dirty="0"/>
        </a:p>
      </dgm:t>
    </dgm:pt>
    <dgm:pt modelId="{7330053A-D55E-4A8B-AE5E-13A267C6CEC4}" type="parTrans" cxnId="{6072141A-9518-4DBE-9B2A-31CF84607E6E}">
      <dgm:prSet/>
      <dgm:spPr>
        <a:solidFill>
          <a:schemeClr val="accent4"/>
        </a:solidFill>
      </dgm:spPr>
      <dgm:t>
        <a:bodyPr/>
        <a:lstStyle/>
        <a:p>
          <a:endParaRPr lang="en-US"/>
        </a:p>
      </dgm:t>
    </dgm:pt>
    <dgm:pt modelId="{B64E08BA-A609-46F1-87DF-6EC1929F1102}" type="sibTrans" cxnId="{6072141A-9518-4DBE-9B2A-31CF84607E6E}">
      <dgm:prSet/>
      <dgm:spPr/>
      <dgm:t>
        <a:bodyPr/>
        <a:lstStyle/>
        <a:p>
          <a:endParaRPr lang="en-US"/>
        </a:p>
      </dgm:t>
    </dgm:pt>
    <dgm:pt modelId="{B4935965-ADD3-45EA-B7A5-54FB242FCEC6}" type="pres">
      <dgm:prSet presAssocID="{2B3CFE2E-FE23-4F4F-9CBF-4DADB4503B7C}" presName="cycle" presStyleCnt="0">
        <dgm:presLayoutVars>
          <dgm:chMax val="1"/>
          <dgm:dir/>
          <dgm:animLvl val="ctr"/>
          <dgm:resizeHandles val="exact"/>
        </dgm:presLayoutVars>
      </dgm:prSet>
      <dgm:spPr/>
      <dgm:t>
        <a:bodyPr/>
        <a:lstStyle/>
        <a:p>
          <a:endParaRPr lang="en-US"/>
        </a:p>
      </dgm:t>
    </dgm:pt>
    <dgm:pt modelId="{E341138A-CDE6-475B-A919-64266B95BD51}" type="pres">
      <dgm:prSet presAssocID="{7C5800F7-A2AC-462E-A80A-A10F92C22ACE}" presName="centerShape" presStyleLbl="node0" presStyleIdx="0" presStyleCnt="1"/>
      <dgm:spPr/>
      <dgm:t>
        <a:bodyPr/>
        <a:lstStyle/>
        <a:p>
          <a:endParaRPr lang="en-US"/>
        </a:p>
      </dgm:t>
    </dgm:pt>
    <dgm:pt modelId="{4AC9B394-71F0-4AD9-9E20-7E56306DFE8A}" type="pres">
      <dgm:prSet presAssocID="{19B29A22-A31E-4B08-836B-C36A33D3D7CA}" presName="parTrans" presStyleLbl="bgSibTrans2D1" presStyleIdx="0" presStyleCnt="2"/>
      <dgm:spPr/>
      <dgm:t>
        <a:bodyPr/>
        <a:lstStyle/>
        <a:p>
          <a:endParaRPr lang="en-US"/>
        </a:p>
      </dgm:t>
    </dgm:pt>
    <dgm:pt modelId="{65074CD6-76F4-4306-B743-982FC968B33E}" type="pres">
      <dgm:prSet presAssocID="{A2C0ABBA-2760-4D0E-8F06-366039DD45A1}" presName="node" presStyleLbl="node1" presStyleIdx="0" presStyleCnt="2">
        <dgm:presLayoutVars>
          <dgm:bulletEnabled val="1"/>
        </dgm:presLayoutVars>
      </dgm:prSet>
      <dgm:spPr/>
      <dgm:t>
        <a:bodyPr/>
        <a:lstStyle/>
        <a:p>
          <a:endParaRPr lang="en-US"/>
        </a:p>
      </dgm:t>
    </dgm:pt>
    <dgm:pt modelId="{C6D166DC-F6C1-4C84-B101-A25640D8206F}" type="pres">
      <dgm:prSet presAssocID="{7330053A-D55E-4A8B-AE5E-13A267C6CEC4}" presName="parTrans" presStyleLbl="bgSibTrans2D1" presStyleIdx="1" presStyleCnt="2"/>
      <dgm:spPr/>
      <dgm:t>
        <a:bodyPr/>
        <a:lstStyle/>
        <a:p>
          <a:endParaRPr lang="en-US"/>
        </a:p>
      </dgm:t>
    </dgm:pt>
    <dgm:pt modelId="{942E67CB-D0B6-4E66-9184-23E85A24F52B}" type="pres">
      <dgm:prSet presAssocID="{8586603E-BB12-415D-BB83-2DCA16621B4F}" presName="node" presStyleLbl="node1" presStyleIdx="1" presStyleCnt="2">
        <dgm:presLayoutVars>
          <dgm:bulletEnabled val="1"/>
        </dgm:presLayoutVars>
      </dgm:prSet>
      <dgm:spPr/>
      <dgm:t>
        <a:bodyPr/>
        <a:lstStyle/>
        <a:p>
          <a:endParaRPr lang="en-US"/>
        </a:p>
      </dgm:t>
    </dgm:pt>
  </dgm:ptLst>
  <dgm:cxnLst>
    <dgm:cxn modelId="{E168913F-149E-48DE-830F-E318E36606C7}" type="presOf" srcId="{7330053A-D55E-4A8B-AE5E-13A267C6CEC4}" destId="{C6D166DC-F6C1-4C84-B101-A25640D8206F}" srcOrd="0" destOrd="0" presId="urn:microsoft.com/office/officeart/2005/8/layout/radial4"/>
    <dgm:cxn modelId="{B30EF54F-9DE4-45A5-BAE0-F9E8C27E6711}" srcId="{7C5800F7-A2AC-462E-A80A-A10F92C22ACE}" destId="{A2C0ABBA-2760-4D0E-8F06-366039DD45A1}" srcOrd="0" destOrd="0" parTransId="{19B29A22-A31E-4B08-836B-C36A33D3D7CA}" sibTransId="{53A0C8A3-6FA7-474D-B2CE-7A4ECD6965D6}"/>
    <dgm:cxn modelId="{BB0C8E7B-BBD3-4716-87AF-19C7BC24E467}" srcId="{2B3CFE2E-FE23-4F4F-9CBF-4DADB4503B7C}" destId="{7C5800F7-A2AC-462E-A80A-A10F92C22ACE}" srcOrd="0" destOrd="0" parTransId="{493E7C27-B2BE-4814-BC87-791DAD055389}" sibTransId="{E0A0E4B3-6E40-4DAA-804E-08827090FE78}"/>
    <dgm:cxn modelId="{ADBC7FDE-14DB-407A-A5FE-8E3F5570BE1D}" type="presOf" srcId="{19B29A22-A31E-4B08-836B-C36A33D3D7CA}" destId="{4AC9B394-71F0-4AD9-9E20-7E56306DFE8A}" srcOrd="0" destOrd="0" presId="urn:microsoft.com/office/officeart/2005/8/layout/radial4"/>
    <dgm:cxn modelId="{00BE11BA-6744-4AC4-AFB3-62D92DA8C4FD}" type="presOf" srcId="{8586603E-BB12-415D-BB83-2DCA16621B4F}" destId="{942E67CB-D0B6-4E66-9184-23E85A24F52B}" srcOrd="0" destOrd="0" presId="urn:microsoft.com/office/officeart/2005/8/layout/radial4"/>
    <dgm:cxn modelId="{EFAB1570-B7BE-471C-8ACD-B08141BBBB6D}" type="presOf" srcId="{A2C0ABBA-2760-4D0E-8F06-366039DD45A1}" destId="{65074CD6-76F4-4306-B743-982FC968B33E}" srcOrd="0" destOrd="0" presId="urn:microsoft.com/office/officeart/2005/8/layout/radial4"/>
    <dgm:cxn modelId="{3CBE984A-5DC4-44B8-89F4-4A4CB49212C9}" type="presOf" srcId="{2B3CFE2E-FE23-4F4F-9CBF-4DADB4503B7C}" destId="{B4935965-ADD3-45EA-B7A5-54FB242FCEC6}" srcOrd="0" destOrd="0" presId="urn:microsoft.com/office/officeart/2005/8/layout/radial4"/>
    <dgm:cxn modelId="{1E45C64C-C684-4D0B-8C72-0500984A223C}" type="presOf" srcId="{7C5800F7-A2AC-462E-A80A-A10F92C22ACE}" destId="{E341138A-CDE6-475B-A919-64266B95BD51}" srcOrd="0" destOrd="0" presId="urn:microsoft.com/office/officeart/2005/8/layout/radial4"/>
    <dgm:cxn modelId="{6072141A-9518-4DBE-9B2A-31CF84607E6E}" srcId="{7C5800F7-A2AC-462E-A80A-A10F92C22ACE}" destId="{8586603E-BB12-415D-BB83-2DCA16621B4F}" srcOrd="1" destOrd="0" parTransId="{7330053A-D55E-4A8B-AE5E-13A267C6CEC4}" sibTransId="{B64E08BA-A609-46F1-87DF-6EC1929F1102}"/>
    <dgm:cxn modelId="{459C93A3-9EB5-4DEF-A75E-BA703D843AE3}" type="presParOf" srcId="{B4935965-ADD3-45EA-B7A5-54FB242FCEC6}" destId="{E341138A-CDE6-475B-A919-64266B95BD51}" srcOrd="0" destOrd="0" presId="urn:microsoft.com/office/officeart/2005/8/layout/radial4"/>
    <dgm:cxn modelId="{AEF91DC2-D9E4-4325-A06C-8E5E1A003B2B}" type="presParOf" srcId="{B4935965-ADD3-45EA-B7A5-54FB242FCEC6}" destId="{4AC9B394-71F0-4AD9-9E20-7E56306DFE8A}" srcOrd="1" destOrd="0" presId="urn:microsoft.com/office/officeart/2005/8/layout/radial4"/>
    <dgm:cxn modelId="{60F3C377-1530-408A-9A34-AE8540E5F4C5}" type="presParOf" srcId="{B4935965-ADD3-45EA-B7A5-54FB242FCEC6}" destId="{65074CD6-76F4-4306-B743-982FC968B33E}" srcOrd="2" destOrd="0" presId="urn:microsoft.com/office/officeart/2005/8/layout/radial4"/>
    <dgm:cxn modelId="{8ECCE307-A5B8-4D02-BC8F-271C8258222A}" type="presParOf" srcId="{B4935965-ADD3-45EA-B7A5-54FB242FCEC6}" destId="{C6D166DC-F6C1-4C84-B101-A25640D8206F}" srcOrd="3" destOrd="0" presId="urn:microsoft.com/office/officeart/2005/8/layout/radial4"/>
    <dgm:cxn modelId="{E42A7448-A5D3-4AD2-ABD0-FB5F375D2EE2}" type="presParOf" srcId="{B4935965-ADD3-45EA-B7A5-54FB242FCEC6}" destId="{942E67CB-D0B6-4E66-9184-23E85A24F52B}"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F0CF3B-7E52-4642-BD13-66D0719E302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92C0A0-92D0-4E58-B111-8B89DAB2D561}">
      <dgm:prSet custT="1"/>
      <dgm:spPr/>
      <dgm:t>
        <a:bodyPr/>
        <a:lstStyle/>
        <a:p>
          <a:pPr rtl="0"/>
          <a:r>
            <a:rPr lang="en-US" sz="2400" b="1" dirty="0" smtClean="0"/>
            <a:t>Perform a standard  tomosynthesis scan</a:t>
          </a:r>
          <a:endParaRPr lang="en-US" sz="2400" dirty="0"/>
        </a:p>
      </dgm:t>
    </dgm:pt>
    <dgm:pt modelId="{157BD2CB-B28E-4FB2-94B8-00A433EAED3D}" type="parTrans" cxnId="{E0F52ACF-34F1-4B3E-9DD9-01418B74DBE2}">
      <dgm:prSet/>
      <dgm:spPr/>
      <dgm:t>
        <a:bodyPr/>
        <a:lstStyle/>
        <a:p>
          <a:endParaRPr lang="en-US"/>
        </a:p>
      </dgm:t>
    </dgm:pt>
    <dgm:pt modelId="{314DECD7-D30F-48CA-AFA9-BB8B9DBA1E2C}" type="sibTrans" cxnId="{E0F52ACF-34F1-4B3E-9DD9-01418B74DBE2}">
      <dgm:prSet/>
      <dgm:spPr/>
      <dgm:t>
        <a:bodyPr/>
        <a:lstStyle/>
        <a:p>
          <a:endParaRPr lang="en-US"/>
        </a:p>
      </dgm:t>
    </dgm:pt>
    <dgm:pt modelId="{BDB1ABDA-6353-4994-A51B-C8E4D124712E}" type="pres">
      <dgm:prSet presAssocID="{29F0CF3B-7E52-4642-BD13-66D0719E3021}" presName="linear" presStyleCnt="0">
        <dgm:presLayoutVars>
          <dgm:animLvl val="lvl"/>
          <dgm:resizeHandles val="exact"/>
        </dgm:presLayoutVars>
      </dgm:prSet>
      <dgm:spPr/>
      <dgm:t>
        <a:bodyPr/>
        <a:lstStyle/>
        <a:p>
          <a:endParaRPr lang="en-US"/>
        </a:p>
      </dgm:t>
    </dgm:pt>
    <dgm:pt modelId="{E35423A6-6AD1-4AD0-AD41-B65055510159}" type="pres">
      <dgm:prSet presAssocID="{9792C0A0-92D0-4E58-B111-8B89DAB2D561}" presName="parentText" presStyleLbl="node1" presStyleIdx="0" presStyleCnt="1">
        <dgm:presLayoutVars>
          <dgm:chMax val="0"/>
          <dgm:bulletEnabled val="1"/>
        </dgm:presLayoutVars>
      </dgm:prSet>
      <dgm:spPr/>
      <dgm:t>
        <a:bodyPr/>
        <a:lstStyle/>
        <a:p>
          <a:endParaRPr lang="en-US"/>
        </a:p>
      </dgm:t>
    </dgm:pt>
  </dgm:ptLst>
  <dgm:cxnLst>
    <dgm:cxn modelId="{E0F52ACF-34F1-4B3E-9DD9-01418B74DBE2}" srcId="{29F0CF3B-7E52-4642-BD13-66D0719E3021}" destId="{9792C0A0-92D0-4E58-B111-8B89DAB2D561}" srcOrd="0" destOrd="0" parTransId="{157BD2CB-B28E-4FB2-94B8-00A433EAED3D}" sibTransId="{314DECD7-D30F-48CA-AFA9-BB8B9DBA1E2C}"/>
    <dgm:cxn modelId="{6F41788B-D172-4922-8AD1-4D8B4A7BDFE5}" type="presOf" srcId="{9792C0A0-92D0-4E58-B111-8B89DAB2D561}" destId="{E35423A6-6AD1-4AD0-AD41-B65055510159}" srcOrd="0" destOrd="0" presId="urn:microsoft.com/office/officeart/2005/8/layout/vList2"/>
    <dgm:cxn modelId="{ECAFB0C8-049D-482F-BDAF-D2DAFC99FAEA}" type="presOf" srcId="{29F0CF3B-7E52-4642-BD13-66D0719E3021}" destId="{BDB1ABDA-6353-4994-A51B-C8E4D124712E}" srcOrd="0" destOrd="0" presId="urn:microsoft.com/office/officeart/2005/8/layout/vList2"/>
    <dgm:cxn modelId="{ABFF609D-6D6D-476E-8725-AA5C30847814}" type="presParOf" srcId="{BDB1ABDA-6353-4994-A51B-C8E4D124712E}" destId="{E35423A6-6AD1-4AD0-AD41-B6505551015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79730-9E42-4811-BA15-66A0548B883C}">
      <dsp:nvSpPr>
        <dsp:cNvPr id="0" name=""/>
        <dsp:cNvSpPr/>
      </dsp:nvSpPr>
      <dsp:spPr>
        <a:xfrm>
          <a:off x="0" y="9846"/>
          <a:ext cx="4508500" cy="101088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002060"/>
              </a:solidFill>
            </a:rPr>
            <a:t>Friedewald et al</a:t>
          </a:r>
          <a:endParaRPr lang="en-US" sz="2400" kern="1200" dirty="0">
            <a:solidFill>
              <a:srgbClr val="002060"/>
            </a:solidFill>
          </a:endParaRPr>
        </a:p>
      </dsp:txBody>
      <dsp:txXfrm>
        <a:off x="49347" y="59193"/>
        <a:ext cx="4409806" cy="912186"/>
      </dsp:txXfrm>
    </dsp:sp>
    <dsp:sp modelId="{4F8178C9-E71A-4E9A-AF39-90D6D7FE2A78}">
      <dsp:nvSpPr>
        <dsp:cNvPr id="0" name=""/>
        <dsp:cNvSpPr/>
      </dsp:nvSpPr>
      <dsp:spPr>
        <a:xfrm>
          <a:off x="0" y="1020726"/>
          <a:ext cx="4508500" cy="1285469"/>
        </a:xfrm>
        <a:prstGeom prst="rect">
          <a:avLst/>
        </a:prstGeom>
        <a:solidFill>
          <a:schemeClr val="lt1"/>
        </a:solidFill>
        <a:ln w="25400" cap="flat" cmpd="sng" algn="ctr">
          <a:no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3145"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b="1" kern="1200" dirty="0" smtClean="0">
              <a:solidFill>
                <a:srgbClr val="002060"/>
              </a:solidFill>
            </a:rPr>
            <a:t>13 different institutions</a:t>
          </a:r>
          <a:endParaRPr lang="en-US" sz="2000" kern="1200" dirty="0">
            <a:solidFill>
              <a:srgbClr val="002060"/>
            </a:solidFill>
          </a:endParaRPr>
        </a:p>
        <a:p>
          <a:pPr marL="228600" lvl="1" indent="-228600" algn="l" defTabSz="889000" rtl="0">
            <a:lnSpc>
              <a:spcPct val="90000"/>
            </a:lnSpc>
            <a:spcBef>
              <a:spcPct val="0"/>
            </a:spcBef>
            <a:spcAft>
              <a:spcPct val="20000"/>
            </a:spcAft>
            <a:buChar char="••"/>
          </a:pPr>
          <a:r>
            <a:rPr lang="en-US" sz="2000" kern="1200" dirty="0" smtClean="0">
              <a:solidFill>
                <a:srgbClr val="002060"/>
              </a:solidFill>
            </a:rPr>
            <a:t>Academic </a:t>
          </a:r>
          <a:endParaRPr lang="en-US" sz="2000" kern="1200" dirty="0">
            <a:solidFill>
              <a:srgbClr val="002060"/>
            </a:solidFill>
          </a:endParaRPr>
        </a:p>
        <a:p>
          <a:pPr marL="228600" lvl="1" indent="-228600" algn="l" defTabSz="889000" rtl="0">
            <a:lnSpc>
              <a:spcPct val="90000"/>
            </a:lnSpc>
            <a:spcBef>
              <a:spcPct val="0"/>
            </a:spcBef>
            <a:spcAft>
              <a:spcPct val="20000"/>
            </a:spcAft>
            <a:buChar char="••"/>
          </a:pPr>
          <a:r>
            <a:rPr lang="en-US" sz="2000" kern="1200" dirty="0" smtClean="0">
              <a:solidFill>
                <a:srgbClr val="002060"/>
              </a:solidFill>
            </a:rPr>
            <a:t>Community </a:t>
          </a:r>
          <a:endParaRPr lang="en-US" sz="2000" kern="1200" dirty="0">
            <a:solidFill>
              <a:srgbClr val="002060"/>
            </a:solidFill>
          </a:endParaRPr>
        </a:p>
        <a:p>
          <a:pPr marL="228600" lvl="1" indent="-228600" algn="l" defTabSz="889000" rtl="0">
            <a:lnSpc>
              <a:spcPct val="90000"/>
            </a:lnSpc>
            <a:spcBef>
              <a:spcPct val="0"/>
            </a:spcBef>
            <a:spcAft>
              <a:spcPct val="20000"/>
            </a:spcAft>
            <a:buChar char="••"/>
          </a:pPr>
          <a:r>
            <a:rPr lang="en-US" sz="2000" b="1" kern="1200" dirty="0" smtClean="0">
              <a:solidFill>
                <a:srgbClr val="002060"/>
              </a:solidFill>
            </a:rPr>
            <a:t>139 Radiologists</a:t>
          </a:r>
          <a:endParaRPr lang="en-US" sz="2000" kern="1200" dirty="0">
            <a:solidFill>
              <a:srgbClr val="002060"/>
            </a:solidFill>
          </a:endParaRPr>
        </a:p>
      </dsp:txBody>
      <dsp:txXfrm>
        <a:off x="0" y="1020726"/>
        <a:ext cx="4508500" cy="1285469"/>
      </dsp:txXfrm>
    </dsp:sp>
    <dsp:sp modelId="{24BC1A03-6574-49CA-8664-510E9F491D74}">
      <dsp:nvSpPr>
        <dsp:cNvPr id="0" name=""/>
        <dsp:cNvSpPr/>
      </dsp:nvSpPr>
      <dsp:spPr>
        <a:xfrm>
          <a:off x="0" y="2306196"/>
          <a:ext cx="4508500" cy="101088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002060"/>
              </a:solidFill>
            </a:rPr>
            <a:t>454,850 examinations </a:t>
          </a:r>
          <a:endParaRPr lang="en-US" sz="2400" kern="1200" dirty="0">
            <a:solidFill>
              <a:srgbClr val="002060"/>
            </a:solidFill>
          </a:endParaRPr>
        </a:p>
      </dsp:txBody>
      <dsp:txXfrm>
        <a:off x="49347" y="2355543"/>
        <a:ext cx="4409806" cy="912186"/>
      </dsp:txXfrm>
    </dsp:sp>
    <dsp:sp modelId="{04435359-3661-4C00-BDBF-80F9DFF456B5}">
      <dsp:nvSpPr>
        <dsp:cNvPr id="0" name=""/>
        <dsp:cNvSpPr/>
      </dsp:nvSpPr>
      <dsp:spPr>
        <a:xfrm>
          <a:off x="0" y="3317076"/>
          <a:ext cx="4508500" cy="894240"/>
        </a:xfrm>
        <a:prstGeom prst="rect">
          <a:avLst/>
        </a:prstGeom>
        <a:solidFill>
          <a:schemeClr val="lt1"/>
        </a:solidFill>
        <a:ln w="25400" cap="flat" cmpd="sng" algn="ctr">
          <a:no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3145"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solidFill>
                <a:srgbClr val="002060"/>
              </a:solidFill>
            </a:rPr>
            <a:t>281,187 FFDM </a:t>
          </a:r>
          <a:endParaRPr lang="en-US" sz="2000" kern="1200" dirty="0">
            <a:solidFill>
              <a:srgbClr val="002060"/>
            </a:solidFill>
          </a:endParaRPr>
        </a:p>
        <a:p>
          <a:pPr marL="228600" lvl="1" indent="-228600" algn="l" defTabSz="889000" rtl="0">
            <a:lnSpc>
              <a:spcPct val="90000"/>
            </a:lnSpc>
            <a:spcBef>
              <a:spcPct val="0"/>
            </a:spcBef>
            <a:spcAft>
              <a:spcPct val="20000"/>
            </a:spcAft>
            <a:buChar char="••"/>
          </a:pPr>
          <a:r>
            <a:rPr lang="en-US" sz="2000" kern="1200" dirty="0" smtClean="0">
              <a:solidFill>
                <a:srgbClr val="002060"/>
              </a:solidFill>
            </a:rPr>
            <a:t>173,663 </a:t>
          </a:r>
          <a:r>
            <a:rPr lang="en-US" sz="2000" kern="1200" dirty="0" err="1" smtClean="0">
              <a:solidFill>
                <a:srgbClr val="002060"/>
              </a:solidFill>
            </a:rPr>
            <a:t>FFDM+Tomo</a:t>
          </a:r>
          <a:endParaRPr lang="en-US" sz="2000" kern="1200" dirty="0">
            <a:solidFill>
              <a:srgbClr val="002060"/>
            </a:solidFill>
          </a:endParaRPr>
        </a:p>
      </dsp:txBody>
      <dsp:txXfrm>
        <a:off x="0" y="3317076"/>
        <a:ext cx="4508500" cy="8942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471F-82F1-44ED-8797-4BBF6CE7A5D7}">
      <dsp:nvSpPr>
        <dsp:cNvPr id="0" name=""/>
        <dsp:cNvSpPr/>
      </dsp:nvSpPr>
      <dsp:spPr>
        <a:xfrm>
          <a:off x="0" y="133056"/>
          <a:ext cx="8448524"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Multicenter study 2011 - 2012</a:t>
          </a:r>
          <a:endParaRPr lang="en-US" sz="2800" kern="1200" dirty="0"/>
        </a:p>
      </dsp:txBody>
      <dsp:txXfrm>
        <a:off x="59399" y="192455"/>
        <a:ext cx="8329726" cy="1098002"/>
      </dsp:txXfrm>
    </dsp:sp>
    <dsp:sp modelId="{D1C03C29-1F24-489E-9449-95B8D90FBF9F}">
      <dsp:nvSpPr>
        <dsp:cNvPr id="0" name=""/>
        <dsp:cNvSpPr/>
      </dsp:nvSpPr>
      <dsp:spPr>
        <a:xfrm>
          <a:off x="0" y="1349856"/>
          <a:ext cx="844852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solidFill>
                <a:srgbClr val="002060"/>
              </a:solidFill>
            </a:rPr>
            <a:t>Evaluated differential screening performance of digital mammography + tomosynthesis compared with FFDM alone as a function of breast density </a:t>
          </a:r>
          <a:endParaRPr lang="en-US" sz="2000" kern="1200" dirty="0">
            <a:solidFill>
              <a:srgbClr val="002060"/>
            </a:solidFill>
          </a:endParaRPr>
        </a:p>
      </dsp:txBody>
      <dsp:txXfrm>
        <a:off x="0" y="1349856"/>
        <a:ext cx="8448524" cy="1076400"/>
      </dsp:txXfrm>
    </dsp:sp>
    <dsp:sp modelId="{9EB34AD5-6B8D-4AAB-AD0C-4F5B37399B96}">
      <dsp:nvSpPr>
        <dsp:cNvPr id="0" name=""/>
        <dsp:cNvSpPr/>
      </dsp:nvSpPr>
      <dsp:spPr>
        <a:xfrm>
          <a:off x="0" y="2426256"/>
          <a:ext cx="8448524"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Results</a:t>
          </a:r>
          <a:endParaRPr lang="en-US" sz="2800" kern="1200" dirty="0"/>
        </a:p>
      </dsp:txBody>
      <dsp:txXfrm>
        <a:off x="59399" y="2485655"/>
        <a:ext cx="8329726" cy="1098002"/>
      </dsp:txXfrm>
    </dsp:sp>
    <dsp:sp modelId="{F505AD3F-47A4-4033-B4A4-56022D5ADF7A}">
      <dsp:nvSpPr>
        <dsp:cNvPr id="0" name=""/>
        <dsp:cNvSpPr/>
      </dsp:nvSpPr>
      <dsp:spPr>
        <a:xfrm>
          <a:off x="0" y="3643056"/>
          <a:ext cx="8448524" cy="111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solidFill>
                <a:srgbClr val="002060"/>
              </a:solidFill>
            </a:rPr>
            <a:t>The addition of tomosynthesis to digital mammography for screening was associated with an </a:t>
          </a:r>
          <a:r>
            <a:rPr lang="en-US" sz="2000" b="1" kern="1200" dirty="0" smtClean="0">
              <a:solidFill>
                <a:srgbClr val="002060"/>
              </a:solidFill>
            </a:rPr>
            <a:t>increase in cancer detection rate </a:t>
          </a:r>
          <a:r>
            <a:rPr lang="en-US" sz="2000" kern="1200" dirty="0" smtClean="0">
              <a:solidFill>
                <a:srgbClr val="002060"/>
              </a:solidFill>
            </a:rPr>
            <a:t>and a </a:t>
          </a:r>
          <a:r>
            <a:rPr lang="en-US" sz="2000" b="1" kern="1200" dirty="0" smtClean="0">
              <a:solidFill>
                <a:srgbClr val="002060"/>
              </a:solidFill>
            </a:rPr>
            <a:t>reduction in recall rate </a:t>
          </a:r>
          <a:r>
            <a:rPr lang="en-US" sz="2000" kern="1200" dirty="0" smtClean="0">
              <a:solidFill>
                <a:srgbClr val="002060"/>
              </a:solidFill>
            </a:rPr>
            <a:t>for women with </a:t>
          </a:r>
          <a:r>
            <a:rPr lang="en-US" sz="2000" b="1" i="1" kern="1200" dirty="0" smtClean="0">
              <a:solidFill>
                <a:srgbClr val="002060"/>
              </a:solidFill>
            </a:rPr>
            <a:t>both dense and non-dense breast tissue</a:t>
          </a:r>
          <a:endParaRPr lang="en-US" sz="2000" b="1" i="1" kern="1200" dirty="0">
            <a:solidFill>
              <a:srgbClr val="002060"/>
            </a:solidFill>
          </a:endParaRPr>
        </a:p>
      </dsp:txBody>
      <dsp:txXfrm>
        <a:off x="0" y="3643056"/>
        <a:ext cx="8448524" cy="1110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FC12B-5A20-4789-863C-9532BA53D455}">
      <dsp:nvSpPr>
        <dsp:cNvPr id="0" name=""/>
        <dsp:cNvSpPr/>
      </dsp:nvSpPr>
      <dsp:spPr>
        <a:xfrm>
          <a:off x="0" y="64204"/>
          <a:ext cx="8448524" cy="56160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Genius</a:t>
          </a:r>
          <a:r>
            <a:rPr lang="en-US" sz="2400" b="1" kern="1200" baseline="30000" dirty="0" smtClean="0"/>
            <a:t>™</a:t>
          </a:r>
          <a:r>
            <a:rPr lang="en-US" sz="2400" b="1" kern="1200" dirty="0" smtClean="0"/>
            <a:t> 3D Mammography</a:t>
          </a:r>
          <a:r>
            <a:rPr lang="en-US" sz="2400" b="1" kern="1200" baseline="30000" dirty="0" smtClean="0"/>
            <a:t>™ </a:t>
          </a:r>
          <a:r>
            <a:rPr lang="en-US" sz="2400" b="1" kern="1200" baseline="0" dirty="0" smtClean="0"/>
            <a:t>exam</a:t>
          </a:r>
          <a:endParaRPr lang="en-US" sz="2400" kern="1200" baseline="0" dirty="0"/>
        </a:p>
      </dsp:txBody>
      <dsp:txXfrm>
        <a:off x="27415" y="91619"/>
        <a:ext cx="8393694" cy="506770"/>
      </dsp:txXfrm>
    </dsp:sp>
    <dsp:sp modelId="{71537D81-EBF4-411B-B798-12B0C3314711}">
      <dsp:nvSpPr>
        <dsp:cNvPr id="0" name=""/>
        <dsp:cNvSpPr/>
      </dsp:nvSpPr>
      <dsp:spPr>
        <a:xfrm>
          <a:off x="0" y="625804"/>
          <a:ext cx="8448524"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1"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en-US" sz="2300" b="0" strike="noStrike" kern="1200" dirty="0" smtClean="0">
              <a:solidFill>
                <a:srgbClr val="002060"/>
              </a:solidFill>
            </a:rPr>
            <a:t>Acquired on the Hologic</a:t>
          </a:r>
          <a:r>
            <a:rPr lang="en-US" sz="2300" b="0" strike="noStrike" kern="1200" baseline="30000" dirty="0" smtClean="0">
              <a:solidFill>
                <a:srgbClr val="002060"/>
              </a:solidFill>
            </a:rPr>
            <a:t>® </a:t>
          </a:r>
          <a:r>
            <a:rPr lang="en-US" sz="2300" b="0" strike="noStrike" kern="1200" dirty="0" smtClean="0">
              <a:solidFill>
                <a:srgbClr val="002060"/>
              </a:solidFill>
            </a:rPr>
            <a:t>3D Mammography</a:t>
          </a:r>
          <a:r>
            <a:rPr lang="en-US" sz="2300" b="0" strike="noStrike" kern="1200" baseline="30000" dirty="0" smtClean="0">
              <a:solidFill>
                <a:srgbClr val="002060"/>
              </a:solidFill>
            </a:rPr>
            <a:t>™</a:t>
          </a:r>
          <a:r>
            <a:rPr lang="en-US" sz="2300" b="0" strike="noStrike" kern="1200" dirty="0" smtClean="0">
              <a:solidFill>
                <a:srgbClr val="002060"/>
              </a:solidFill>
            </a:rPr>
            <a:t> system and consists of a 2D and 3D</a:t>
          </a:r>
          <a:r>
            <a:rPr lang="en-US" sz="2300" b="0" strike="noStrike" kern="1200" baseline="30000" dirty="0" smtClean="0">
              <a:solidFill>
                <a:srgbClr val="002060"/>
              </a:solidFill>
            </a:rPr>
            <a:t>™</a:t>
          </a:r>
          <a:r>
            <a:rPr lang="en-US" sz="2300" b="0" strike="noStrike" kern="1200" dirty="0" smtClean="0">
              <a:solidFill>
                <a:srgbClr val="002060"/>
              </a:solidFill>
            </a:rPr>
            <a:t> image set, where the 2D image can be either an acquired 2D image or a 2D image generated from the 3D</a:t>
          </a:r>
          <a:r>
            <a:rPr lang="en-US" sz="2300" b="0" strike="noStrike" kern="1200" baseline="30000" dirty="0" smtClean="0">
              <a:solidFill>
                <a:srgbClr val="002060"/>
              </a:solidFill>
            </a:rPr>
            <a:t>™</a:t>
          </a:r>
          <a:r>
            <a:rPr lang="en-US" sz="2300" b="0" strike="noStrike" kern="1200" dirty="0" smtClean="0">
              <a:solidFill>
                <a:srgbClr val="002060"/>
              </a:solidFill>
            </a:rPr>
            <a:t> image set</a:t>
          </a:r>
          <a:endParaRPr lang="en-US" sz="2300" kern="1200" dirty="0">
            <a:solidFill>
              <a:srgbClr val="002060"/>
            </a:solidFill>
          </a:endParaRPr>
        </a:p>
      </dsp:txBody>
      <dsp:txXfrm>
        <a:off x="0" y="625804"/>
        <a:ext cx="8448524" cy="1304100"/>
      </dsp:txXfrm>
    </dsp:sp>
    <dsp:sp modelId="{7665082E-D197-4402-AA2C-9915AB838237}">
      <dsp:nvSpPr>
        <dsp:cNvPr id="0" name=""/>
        <dsp:cNvSpPr/>
      </dsp:nvSpPr>
      <dsp:spPr>
        <a:xfrm>
          <a:off x="0" y="1929904"/>
          <a:ext cx="8448524" cy="561600"/>
        </a:xfrm>
        <a:prstGeom prst="roundRect">
          <a:avLst/>
        </a:prstGeom>
        <a:solidFill>
          <a:schemeClr val="accent1">
            <a:shade val="80000"/>
            <a:hueOff val="145712"/>
            <a:satOff val="-30356"/>
            <a:lumOff val="20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Hologic low dose 3D Mammography</a:t>
          </a:r>
          <a:r>
            <a:rPr lang="en-US" sz="2400" b="1" kern="1200" baseline="30000" dirty="0" smtClean="0"/>
            <a:t>™ </a:t>
          </a:r>
          <a:r>
            <a:rPr lang="en-US" sz="2400" b="1" kern="1200" baseline="0" dirty="0" smtClean="0"/>
            <a:t>exam</a:t>
          </a:r>
          <a:endParaRPr lang="en-US" sz="2400" b="1" kern="1200" baseline="0" dirty="0"/>
        </a:p>
      </dsp:txBody>
      <dsp:txXfrm>
        <a:off x="27415" y="1957319"/>
        <a:ext cx="8393694" cy="506770"/>
      </dsp:txXfrm>
    </dsp:sp>
    <dsp:sp modelId="{961180C1-3F5D-4A17-AFFD-52A09C31C2A5}">
      <dsp:nvSpPr>
        <dsp:cNvPr id="0" name=""/>
        <dsp:cNvSpPr/>
      </dsp:nvSpPr>
      <dsp:spPr>
        <a:xfrm>
          <a:off x="0" y="2491504"/>
          <a:ext cx="8448524"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solidFill>
                <a:srgbClr val="002060"/>
              </a:solidFill>
            </a:rPr>
            <a:t>Unique low dose 2-view exam acquired with the Hologic 3D Mammography</a:t>
          </a:r>
          <a:r>
            <a:rPr lang="en-US" sz="2300" kern="1200" baseline="30000" dirty="0" smtClean="0">
              <a:solidFill>
                <a:srgbClr val="002060"/>
              </a:solidFill>
            </a:rPr>
            <a:t>™</a:t>
          </a:r>
          <a:r>
            <a:rPr lang="en-US" sz="2300" kern="1200" dirty="0" smtClean="0">
              <a:solidFill>
                <a:srgbClr val="002060"/>
              </a:solidFill>
            </a:rPr>
            <a:t> system and synthesized 2D</a:t>
          </a:r>
          <a:endParaRPr lang="en-US" sz="2300" kern="1200" dirty="0">
            <a:solidFill>
              <a:srgbClr val="002060"/>
            </a:solidFill>
          </a:endParaRPr>
        </a:p>
      </dsp:txBody>
      <dsp:txXfrm>
        <a:off x="0" y="2491504"/>
        <a:ext cx="8448524" cy="683100"/>
      </dsp:txXfrm>
    </dsp:sp>
    <dsp:sp modelId="{D45A935F-FCB6-4650-BB00-043D421627CB}">
      <dsp:nvSpPr>
        <dsp:cNvPr id="0" name=""/>
        <dsp:cNvSpPr/>
      </dsp:nvSpPr>
      <dsp:spPr>
        <a:xfrm>
          <a:off x="0" y="3174605"/>
          <a:ext cx="8448524" cy="561600"/>
        </a:xfrm>
        <a:prstGeom prst="roundRect">
          <a:avLst/>
        </a:prstGeom>
        <a:solidFill>
          <a:schemeClr val="accent1">
            <a:shade val="80000"/>
            <a:hueOff val="291424"/>
            <a:satOff val="-60712"/>
            <a:lumOff val="407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Combo mode </a:t>
          </a:r>
          <a:endParaRPr lang="en-US" sz="2400" kern="1200" dirty="0"/>
        </a:p>
      </dsp:txBody>
      <dsp:txXfrm>
        <a:off x="27415" y="3202020"/>
        <a:ext cx="8393694" cy="506770"/>
      </dsp:txXfrm>
    </dsp:sp>
    <dsp:sp modelId="{7AC9E59C-68BD-43CD-B963-F7D54F479CBD}">
      <dsp:nvSpPr>
        <dsp:cNvPr id="0" name=""/>
        <dsp:cNvSpPr/>
      </dsp:nvSpPr>
      <dsp:spPr>
        <a:xfrm>
          <a:off x="0" y="3736205"/>
          <a:ext cx="8448524"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1"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en-US" sz="2300" b="0" kern="1200" dirty="0" smtClean="0">
              <a:solidFill>
                <a:srgbClr val="002060"/>
              </a:solidFill>
            </a:rPr>
            <a:t>Hologic exclusive mode that takes co-registered 2D and tomosynthesis images under one compression</a:t>
          </a:r>
          <a:endParaRPr lang="en-US" sz="2300" kern="1200" dirty="0">
            <a:solidFill>
              <a:srgbClr val="002060"/>
            </a:solidFill>
          </a:endParaRPr>
        </a:p>
      </dsp:txBody>
      <dsp:txXfrm>
        <a:off x="0" y="3736205"/>
        <a:ext cx="8448524" cy="683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922AF-CCB9-4A5A-A60A-AA00EB08F57A}">
      <dsp:nvSpPr>
        <dsp:cNvPr id="0" name=""/>
        <dsp:cNvSpPr/>
      </dsp:nvSpPr>
      <dsp:spPr>
        <a:xfrm>
          <a:off x="633650" y="0"/>
          <a:ext cx="7181373" cy="435956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966EA2-310C-4765-89D7-AC567B4E463E}">
      <dsp:nvSpPr>
        <dsp:cNvPr id="0" name=""/>
        <dsp:cNvSpPr/>
      </dsp:nvSpPr>
      <dsp:spPr>
        <a:xfrm>
          <a:off x="739259" y="1307869"/>
          <a:ext cx="6970156" cy="17438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What is Digital Breast Tomosynthesis (DBT)?</a:t>
          </a:r>
          <a:endParaRPr lang="en-US" sz="2600" kern="1200" dirty="0"/>
        </a:p>
        <a:p>
          <a:pPr marL="228600" lvl="1" indent="-228600" algn="l" defTabSz="889000">
            <a:lnSpc>
              <a:spcPct val="90000"/>
            </a:lnSpc>
            <a:spcBef>
              <a:spcPct val="0"/>
            </a:spcBef>
            <a:spcAft>
              <a:spcPct val="15000"/>
            </a:spcAft>
            <a:buChar char="••"/>
          </a:pPr>
          <a:r>
            <a:rPr lang="en-US" sz="2000" kern="1200" dirty="0" smtClean="0"/>
            <a:t>An advanced mammography procedure </a:t>
          </a:r>
          <a:endParaRPr lang="en-US" sz="2000" kern="1200" dirty="0"/>
        </a:p>
        <a:p>
          <a:pPr marL="228600" lvl="1" indent="-228600" algn="l" defTabSz="889000">
            <a:lnSpc>
              <a:spcPct val="90000"/>
            </a:lnSpc>
            <a:spcBef>
              <a:spcPct val="0"/>
            </a:spcBef>
            <a:spcAft>
              <a:spcPct val="15000"/>
            </a:spcAft>
            <a:buChar char="••"/>
          </a:pPr>
          <a:r>
            <a:rPr lang="en-US" sz="2000" kern="1200" smtClean="0"/>
            <a:t>Takes multi-angle exposures of the breast</a:t>
          </a:r>
          <a:endParaRPr lang="en-US" sz="2000" kern="1200"/>
        </a:p>
        <a:p>
          <a:pPr marL="228600" lvl="1" indent="-228600" algn="l" defTabSz="889000">
            <a:lnSpc>
              <a:spcPct val="90000"/>
            </a:lnSpc>
            <a:spcBef>
              <a:spcPct val="0"/>
            </a:spcBef>
            <a:spcAft>
              <a:spcPct val="15000"/>
            </a:spcAft>
            <a:buChar char="••"/>
          </a:pPr>
          <a:r>
            <a:rPr lang="en-US" sz="2000" kern="1200" smtClean="0"/>
            <a:t>Creates a volume rendering of the breast</a:t>
          </a:r>
          <a:endParaRPr lang="en-US" sz="2000" kern="1200"/>
        </a:p>
      </dsp:txBody>
      <dsp:txXfrm>
        <a:off x="824386" y="1392996"/>
        <a:ext cx="6799902" cy="15735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D8ECB8-7D08-D641-92CD-7F56E6CAE32C}" type="datetimeFigureOut">
              <a:rPr lang="en-US" smtClean="0"/>
              <a:t>2/15/2018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D2BB59-23EB-C44E-981C-919DAEF26B93}" type="slidenum">
              <a:rPr lang="en-US" smtClean="0"/>
              <a:t>‹#›</a:t>
            </a:fld>
            <a:endParaRPr lang="en-US"/>
          </a:p>
        </p:txBody>
      </p:sp>
    </p:spTree>
    <p:extLst>
      <p:ext uri="{BB962C8B-B14F-4D97-AF65-F5344CB8AC3E}">
        <p14:creationId xmlns:p14="http://schemas.microsoft.com/office/powerpoint/2010/main" val="2011966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2CB837-EC70-3A43-A86E-63CE47C039DD}" type="datetimeFigureOut">
              <a:rPr lang="en-US" smtClean="0"/>
              <a:t>2/15/2018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A93F5-2151-8143-AA86-F6DF43E1E943}" type="slidenum">
              <a:rPr lang="en-US" smtClean="0"/>
              <a:t>‹#›</a:t>
            </a:fld>
            <a:endParaRPr lang="en-US"/>
          </a:p>
        </p:txBody>
      </p:sp>
    </p:spTree>
    <p:extLst>
      <p:ext uri="{BB962C8B-B14F-4D97-AF65-F5344CB8AC3E}">
        <p14:creationId xmlns:p14="http://schemas.microsoft.com/office/powerpoint/2010/main" val="1976486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With</a:t>
            </a:r>
            <a:r>
              <a:rPr lang="en-US" baseline="0" dirty="0" smtClean="0"/>
              <a:t> this presentation, I will share information surrounding the challenges of imaging dense breast tissue and the use of 3D</a:t>
            </a:r>
            <a:r>
              <a:rPr lang="en-US" baseline="0" dirty="0" smtClean="0">
                <a:latin typeface="Arial" panose="020B0604020202020204" pitchFamily="34" charset="0"/>
                <a:cs typeface="Arial" panose="020B0604020202020204" pitchFamily="34" charset="0"/>
              </a:rPr>
              <a:t>™ Mammography as a solution.</a:t>
            </a:r>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1</a:t>
            </a:fld>
            <a:endParaRPr lang="en-US"/>
          </a:p>
        </p:txBody>
      </p:sp>
    </p:spTree>
    <p:extLst>
      <p:ext uri="{BB962C8B-B14F-4D97-AF65-F5344CB8AC3E}">
        <p14:creationId xmlns:p14="http://schemas.microsoft.com/office/powerpoint/2010/main" val="272035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Gender</a:t>
            </a:r>
            <a:r>
              <a:rPr lang="en-US" baseline="0" dirty="0" smtClean="0"/>
              <a:t> and age are the two major factors, but also a woman’s breast density can be a strong risk factor.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Breasts are made up of fatty tissue, fibrous tissue, and glandular tissue as seen in these 4 different breast tissue types. Someone is said to have dense breasts (on a mammogram) when they have more glandular and fibrous tissue and less fatty tissue.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4 images displayed, starting on the left side, depict</a:t>
            </a:r>
            <a:r>
              <a:rPr lang="en-US" baseline="0" dirty="0" smtClean="0"/>
              <a:t> a completely fatty breast to a very dense breast, as seen on the far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Women with dense breasts on mammogram have a risk of breast cancer that is about 4 times that of women with fatty breasts.  Unfortunately, dense breast tissue can also make it harder to see cancers on mammograms.  </a:t>
            </a:r>
          </a:p>
          <a:p>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56E0E4-46A2-4BAA-920E-6688A303FD64}" type="slidenum">
              <a:rPr lang="en-US" smtClean="0"/>
              <a:t>10</a:t>
            </a:fld>
            <a:endParaRPr lang="en-US"/>
          </a:p>
        </p:txBody>
      </p:sp>
    </p:spTree>
    <p:extLst>
      <p:ext uri="{BB962C8B-B14F-4D97-AF65-F5344CB8AC3E}">
        <p14:creationId xmlns:p14="http://schemas.microsoft.com/office/powerpoint/2010/main" val="160674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is a need to assess breast density in women.  Several studies have shown that an increase in a woman’s breast</a:t>
            </a:r>
            <a:r>
              <a:rPr lang="en-US" baseline="0" dirty="0" smtClean="0"/>
              <a:t> density equals an increased risk of breast cancer.  Using the ACR’s BI-RADS classifications, (a, b, c &amp; d), the chart indicates the relative risk with an increase in the breast’s density.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11</a:t>
            </a:fld>
            <a:endParaRPr lang="en-US" dirty="0"/>
          </a:p>
        </p:txBody>
      </p:sp>
    </p:spTree>
    <p:extLst>
      <p:ext uri="{BB962C8B-B14F-4D97-AF65-F5344CB8AC3E}">
        <p14:creationId xmlns:p14="http://schemas.microsoft.com/office/powerpoint/2010/main" val="396008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33450" y="4416425"/>
            <a:ext cx="5143500" cy="4181475"/>
          </a:xfrm>
          <a:noFill/>
        </p:spPr>
        <p:txBody>
          <a:bodyPr/>
          <a:lstStyle/>
          <a:p>
            <a:pPr eaLnBrk="1" hangingPunct="1"/>
            <a:r>
              <a:rPr lang="en-US" altLang="en-US" dirty="0" smtClean="0">
                <a:ea typeface="ＭＳ Ｐゴシック" panose="020B0600070205080204" pitchFamily="34" charset="-128"/>
              </a:rPr>
              <a:t>The American Cancer Society issues an annual Facts and Figures list.</a:t>
            </a:r>
            <a:r>
              <a:rPr lang="en-US" altLang="en-US" baseline="0" dirty="0" smtClean="0">
                <a:ea typeface="ＭＳ Ｐゴシック" panose="020B0600070205080204" pitchFamily="34" charset="-128"/>
              </a:rPr>
              <a:t>  This list on the right, displays the relative risk and the factor. Factors that increase risk are labeled with the blue arrows</a:t>
            </a:r>
          </a:p>
          <a:p>
            <a:pPr eaLnBrk="1" hangingPunct="1"/>
            <a:r>
              <a:rPr lang="en-US" altLang="en-US" baseline="0" dirty="0" smtClean="0">
                <a:ea typeface="ＭＳ Ｐゴシック" panose="020B0600070205080204" pitchFamily="34" charset="-128"/>
              </a:rPr>
              <a:t>As you can see, several factors are due to lifestyle choices and those can be changed.</a:t>
            </a:r>
          </a:p>
          <a:p>
            <a:pPr eaLnBrk="1" hangingPunct="1"/>
            <a:r>
              <a:rPr lang="en-US" altLang="en-US" baseline="0" dirty="0" smtClean="0">
                <a:ea typeface="ＭＳ Ｐゴシック" panose="020B0600070205080204" pitchFamily="34" charset="-128"/>
              </a:rPr>
              <a:t>But mammographically dense breasts is a factor that has the highest relative risk. Indicated by the red arrow</a:t>
            </a: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403041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Most radiologists follow the American College of Radiology BI-RADS classifications for reporting purposes.</a:t>
            </a:r>
          </a:p>
          <a:p>
            <a:endParaRPr lang="en-US" altLang="en-US" dirty="0" smtClean="0"/>
          </a:p>
          <a:p>
            <a:r>
              <a:rPr lang="en-US" altLang="en-US" dirty="0" smtClean="0"/>
              <a:t>Note that there are two different BI-RADS assessments used: </a:t>
            </a:r>
          </a:p>
          <a:p>
            <a:r>
              <a:rPr lang="en-US" altLang="en-US" dirty="0" smtClean="0"/>
              <a:t>A </a:t>
            </a:r>
            <a:r>
              <a:rPr lang="en-US" altLang="en-US" b="1" dirty="0" smtClean="0"/>
              <a:t>(CLICK) </a:t>
            </a:r>
            <a:r>
              <a:rPr lang="en-US" altLang="en-US" dirty="0" smtClean="0"/>
              <a:t>BI-RADS classification for disease assessment and a </a:t>
            </a:r>
            <a:r>
              <a:rPr lang="en-US" altLang="en-US" b="1" dirty="0" smtClean="0"/>
              <a:t>(CLICK) </a:t>
            </a:r>
            <a:r>
              <a:rPr lang="en-US" altLang="en-US" dirty="0" smtClean="0"/>
              <a:t>BI-RADS classification for breast composition assessment</a:t>
            </a:r>
          </a:p>
          <a:p>
            <a:endParaRPr lang="en-US" altLang="en-US" dirty="0" smtClean="0"/>
          </a:p>
          <a:p>
            <a:r>
              <a:rPr lang="en-US" altLang="en-US" dirty="0" smtClean="0"/>
              <a:t>For density reporting the </a:t>
            </a:r>
            <a:r>
              <a:rPr lang="en-US" altLang="en-US" b="1" dirty="0" smtClean="0"/>
              <a:t>(CLICK) </a:t>
            </a:r>
            <a:r>
              <a:rPr lang="en-US" altLang="en-US" dirty="0" smtClean="0"/>
              <a:t>Breast Composition Assessment is used. </a:t>
            </a:r>
            <a:r>
              <a:rPr lang="en-US" altLang="en-US" b="1" dirty="0" smtClean="0"/>
              <a:t>There are 4 breast compositions assessment catagories.</a:t>
            </a:r>
          </a:p>
          <a:p>
            <a:pPr eaLnBrk="1" hangingPunct="1">
              <a:spcBef>
                <a:spcPct val="0"/>
              </a:spcBef>
            </a:pPr>
            <a:r>
              <a:rPr lang="en-US" altLang="en-US" dirty="0" smtClean="0"/>
              <a:t>The radiologist may report the need for additional imaging based on breast density; </a:t>
            </a:r>
            <a:r>
              <a:rPr lang="en-US" altLang="en-US" b="1" dirty="0" smtClean="0"/>
              <a:t>(click)</a:t>
            </a:r>
            <a:r>
              <a:rPr lang="en-US" altLang="en-US" dirty="0" smtClean="0"/>
              <a:t> especially when reporting the breast tissue is heterogeneously dense or extremely dense.</a:t>
            </a:r>
          </a:p>
          <a:p>
            <a:r>
              <a:rPr lang="en-US" altLang="en-US" dirty="0" smtClean="0"/>
              <a:t>Remember, Quantra also provides the BI-RADS-like breast composition assessments.  Quantra is not a diagnostic tool; it is a solution that provides adjunctive information in breast composition assessment helping the radiologist to determine a reproducible and objective density assessment. </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DBDEE2-C173-4173-895A-38259AA75AAC}" type="slidenum">
              <a:rPr lang="en-US" altLang="en-US">
                <a:solidFill>
                  <a:prstClr val="black"/>
                </a:solidFill>
                <a:latin typeface="Calibri" panose="020F0502020204030204" pitchFamily="34" charset="0"/>
              </a:rPr>
              <a:pPr eaLnBrk="1" hangingPunct="1"/>
              <a:t>13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251690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Radiologists are required to report the breast density of the woman</a:t>
            </a:r>
            <a:r>
              <a:rPr lang="en-US" baseline="0" dirty="0" smtClean="0"/>
              <a:t> by following the American College of Radiology recommendations.</a:t>
            </a:r>
          </a:p>
          <a:p>
            <a:r>
              <a:rPr lang="en-US" dirty="0" smtClean="0"/>
              <a:t>There are 4 BI-RADS categories:  a, b, c, and d.</a:t>
            </a:r>
          </a:p>
          <a:p>
            <a:r>
              <a:rPr lang="en-US" dirty="0" smtClean="0"/>
              <a:t>When the term ‘Dense Breasts’ is used,</a:t>
            </a:r>
            <a:r>
              <a:rPr lang="en-US" baseline="0" dirty="0" smtClean="0"/>
              <a:t> the breast tissue density falls into categories </a:t>
            </a:r>
            <a:r>
              <a:rPr lang="en-US" b="1" baseline="0" dirty="0" smtClean="0"/>
              <a:t>c</a:t>
            </a:r>
            <a:r>
              <a:rPr lang="en-US" baseline="0" dirty="0" smtClean="0"/>
              <a:t> or </a:t>
            </a:r>
            <a:r>
              <a:rPr lang="en-US" b="1" baseline="0" dirty="0" smtClean="0"/>
              <a:t>d</a:t>
            </a:r>
            <a:r>
              <a:rPr lang="en-US" baseline="0" dirty="0" smtClean="0"/>
              <a:t>. </a:t>
            </a:r>
          </a:p>
          <a:p>
            <a:r>
              <a:rPr lang="en-US" dirty="0" smtClean="0"/>
              <a:t>47% are “dense”</a:t>
            </a:r>
          </a:p>
          <a:p>
            <a:r>
              <a:rPr lang="en-US" dirty="0" smtClean="0"/>
              <a:t>Very small percentage are considered extremely dense.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14</a:t>
            </a:fld>
            <a:endParaRPr lang="en-US"/>
          </a:p>
        </p:txBody>
      </p:sp>
    </p:spTree>
    <p:extLst>
      <p:ext uri="{BB962C8B-B14F-4D97-AF65-F5344CB8AC3E}">
        <p14:creationId xmlns:p14="http://schemas.microsoft.com/office/powerpoint/2010/main" val="2463744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B050"/>
                </a:solidFill>
              </a:rPr>
              <a:t>(Optional slide)</a:t>
            </a:r>
          </a:p>
          <a:p>
            <a:r>
              <a:rPr lang="en-US" dirty="0" smtClean="0"/>
              <a:t>These images represent the 4 BI-RADS</a:t>
            </a:r>
            <a:r>
              <a:rPr lang="en-US" baseline="0" dirty="0" smtClean="0"/>
              <a:t> categories:  a, b, c, and d.</a:t>
            </a:r>
          </a:p>
          <a:p>
            <a:r>
              <a:rPr lang="en-US" baseline="0" dirty="0" smtClean="0"/>
              <a:t>The ACR recommends that radiologists report an assessment of tissue composition.</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Radiologists assess breast density:  Most commonly it is a visual estimation…and unfortunately there can be quite a lot of variability amongst readers.</a:t>
            </a:r>
          </a:p>
          <a:p>
            <a:pPr marL="171450" indent="-171450">
              <a:buFont typeface="Arial" panose="020B0604020202020204" pitchFamily="34" charset="0"/>
              <a:buChar char="•"/>
            </a:pPr>
            <a:r>
              <a:rPr lang="en-US" baseline="0" dirty="0" smtClean="0"/>
              <a:t>From two dimensional images</a:t>
            </a:r>
          </a:p>
          <a:p>
            <a:pPr marL="171450" indent="-171450">
              <a:buFont typeface="Arial" panose="020B0604020202020204" pitchFamily="34" charset="0"/>
              <a:buChar char="•"/>
            </a:pPr>
            <a:r>
              <a:rPr lang="en-US" baseline="0" dirty="0" smtClean="0"/>
              <a:t>By estimating the amount of “whiteness” in a mammographic image</a:t>
            </a:r>
          </a:p>
        </p:txBody>
      </p:sp>
      <p:sp>
        <p:nvSpPr>
          <p:cNvPr id="4" name="Slide Number Placeholder 3"/>
          <p:cNvSpPr>
            <a:spLocks noGrp="1"/>
          </p:cNvSpPr>
          <p:nvPr>
            <p:ph type="sldNum" sz="quarter" idx="10"/>
          </p:nvPr>
        </p:nvSpPr>
        <p:spPr/>
        <p:txBody>
          <a:bodyPr/>
          <a:lstStyle/>
          <a:p>
            <a:fld id="{1156E0E4-46A2-4BAA-920E-6688A303FD64}" type="slidenum">
              <a:rPr lang="en-US" smtClean="0"/>
              <a:t>15</a:t>
            </a:fld>
            <a:endParaRPr lang="en-US"/>
          </a:p>
        </p:txBody>
      </p:sp>
    </p:spTree>
    <p:extLst>
      <p:ext uri="{BB962C8B-B14F-4D97-AF65-F5344CB8AC3E}">
        <p14:creationId xmlns:p14="http://schemas.microsoft.com/office/powerpoint/2010/main" val="872148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(Optional slide)</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t>16</a:t>
            </a:fld>
            <a:endParaRPr lang="en-US"/>
          </a:p>
        </p:txBody>
      </p:sp>
    </p:spTree>
    <p:extLst>
      <p:ext uri="{BB962C8B-B14F-4D97-AF65-F5344CB8AC3E}">
        <p14:creationId xmlns:p14="http://schemas.microsoft.com/office/powerpoint/2010/main" val="346904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as of</a:t>
            </a:r>
            <a:r>
              <a:rPr lang="en-US" baseline="0" dirty="0" smtClean="0"/>
              <a:t> (September 17) </a:t>
            </a:r>
          </a:p>
          <a:p>
            <a:r>
              <a:rPr lang="en-US" dirty="0" smtClean="0"/>
              <a:t>This map identifies</a:t>
            </a:r>
            <a:r>
              <a:rPr lang="en-US" baseline="0" dirty="0" smtClean="0"/>
              <a:t> states that have breast density notification laws.  As you can see, there are some states (yellow), have no active bills or notification laws enacted.</a:t>
            </a:r>
          </a:p>
          <a:p>
            <a:r>
              <a:rPr lang="en-US" baseline="0" dirty="0" smtClean="0"/>
              <a:t>With each mammogram performed, radiologists state in their reports, a patient’s breast density.</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17</a:t>
            </a:fld>
            <a:endParaRPr lang="en-US"/>
          </a:p>
        </p:txBody>
      </p:sp>
    </p:spTree>
    <p:extLst>
      <p:ext uri="{BB962C8B-B14F-4D97-AF65-F5344CB8AC3E}">
        <p14:creationId xmlns:p14="http://schemas.microsoft.com/office/powerpoint/2010/main" val="312319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smtClean="0"/>
              <a:t>The writing of dense breast notifications (DBNs) may affect women’s ability to understand their message.</a:t>
            </a:r>
          </a:p>
          <a:p>
            <a:pPr marL="0" indent="0">
              <a:buNone/>
            </a:pPr>
            <a:r>
              <a:rPr lang="en-US" dirty="0" smtClean="0"/>
              <a:t>STUDY:  In JAMA, 2016, </a:t>
            </a:r>
            <a:r>
              <a:rPr lang="en-US" dirty="0" err="1" smtClean="0"/>
              <a:t>Kressin</a:t>
            </a:r>
            <a:r>
              <a:rPr lang="en-US" dirty="0" smtClean="0"/>
              <a:t> et al, shared the challenges that women face with understanding their dense breast notifications.</a:t>
            </a:r>
          </a:p>
          <a:p>
            <a:pPr marL="171450" indent="-171450">
              <a:buFont typeface="Arial" panose="020B0604020202020204" pitchFamily="34" charset="0"/>
              <a:buChar char="•"/>
            </a:pPr>
            <a:r>
              <a:rPr lang="en-US" dirty="0" smtClean="0"/>
              <a:t>Poor Understandability</a:t>
            </a:r>
          </a:p>
          <a:p>
            <a:pPr marL="171450" indent="-171450">
              <a:buFont typeface="Arial" panose="020B0604020202020204" pitchFamily="34" charset="0"/>
              <a:buChar char="•"/>
            </a:pPr>
            <a:r>
              <a:rPr lang="en-US" dirty="0" smtClean="0"/>
              <a:t>Discontinuity </a:t>
            </a:r>
          </a:p>
          <a:p>
            <a:pPr marL="171450" indent="-171450">
              <a:buFont typeface="Arial" panose="020B0604020202020204" pitchFamily="34" charset="0"/>
              <a:buChar char="•"/>
            </a:pPr>
            <a:r>
              <a:rPr lang="en-US" dirty="0" smtClean="0"/>
              <a:t>Create Uncertainty </a:t>
            </a:r>
          </a:p>
          <a:p>
            <a:pPr marL="171450" indent="-171450">
              <a:buFont typeface="Arial" panose="020B0604020202020204" pitchFamily="34" charset="0"/>
              <a:buChar char="•"/>
            </a:pPr>
            <a:r>
              <a:rPr lang="en-US" dirty="0" smtClean="0"/>
              <a:t>Intensify disparities</a:t>
            </a:r>
          </a:p>
          <a:p>
            <a:r>
              <a:rPr lang="en-US" dirty="0" smtClean="0"/>
              <a:t>Efforts should focus on enhancing the understandability of DBNs so that all women are clearly and accurately informed about their density status, its effect on their breast cancer risk, and the harms and benefits of supplemental screening.</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18</a:t>
            </a:fld>
            <a:endParaRPr lang="en-US"/>
          </a:p>
        </p:txBody>
      </p:sp>
    </p:spTree>
    <p:extLst>
      <p:ext uri="{BB962C8B-B14F-4D97-AF65-F5344CB8AC3E}">
        <p14:creationId xmlns:p14="http://schemas.microsoft.com/office/powerpoint/2010/main" val="396323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challenge for physicians and patients are</a:t>
            </a:r>
            <a:r>
              <a:rPr lang="en-US" baseline="0" dirty="0" smtClean="0"/>
              <a:t> the different organizations’ screening guidelines.</a:t>
            </a:r>
          </a:p>
          <a:p>
            <a:r>
              <a:rPr lang="en-US" baseline="0" dirty="0" smtClean="0"/>
              <a:t>As you can see on the chart, there is a difference between groups as to when to begin screening mammography and their views on the latest technology, digital breast tomosynthesis.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19</a:t>
            </a:fld>
            <a:endParaRPr lang="en-US"/>
          </a:p>
        </p:txBody>
      </p:sp>
    </p:spTree>
    <p:extLst>
      <p:ext uri="{BB962C8B-B14F-4D97-AF65-F5344CB8AC3E}">
        <p14:creationId xmlns:p14="http://schemas.microsoft.com/office/powerpoint/2010/main" val="30989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my objectives for this presentation.</a:t>
            </a:r>
          </a:p>
          <a:p>
            <a:pPr marL="171450" indent="-171450">
              <a:buFont typeface="Arial" panose="020B0604020202020204" pitchFamily="34" charset="0"/>
              <a:buChar char="•"/>
            </a:pPr>
            <a:r>
              <a:rPr lang="en-US" dirty="0" smtClean="0"/>
              <a:t>Understand the imaging and reporting challenges for dense breasts</a:t>
            </a:r>
          </a:p>
          <a:p>
            <a:pPr marL="171450" indent="-171450">
              <a:buFont typeface="Arial" panose="020B0604020202020204" pitchFamily="34" charset="0"/>
              <a:buChar char="•"/>
            </a:pPr>
            <a:r>
              <a:rPr lang="en-US" dirty="0" smtClean="0"/>
              <a:t>Risk Factors associated with dense breasts</a:t>
            </a:r>
          </a:p>
          <a:p>
            <a:pPr marL="171450" indent="-171450">
              <a:buFont typeface="Arial" panose="020B0604020202020204" pitchFamily="34" charset="0"/>
              <a:buChar char="•"/>
            </a:pPr>
            <a:r>
              <a:rPr lang="en-US" dirty="0" smtClean="0"/>
              <a:t>Review ACR BI-RADS® categories</a:t>
            </a:r>
          </a:p>
          <a:p>
            <a:pPr marL="171450" indent="-171450">
              <a:buFont typeface="Arial" panose="020B0604020202020204" pitchFamily="34" charset="0"/>
              <a:buChar char="•"/>
            </a:pPr>
            <a:r>
              <a:rPr lang="en-US" dirty="0" smtClean="0"/>
              <a:t>Discuss 3D™ Mammography examinations</a:t>
            </a:r>
          </a:p>
          <a:p>
            <a:pPr marL="171450" indent="-171450">
              <a:buFont typeface="Arial" panose="020B0604020202020204" pitchFamily="34" charset="0"/>
              <a:buChar char="•"/>
            </a:pPr>
            <a:r>
              <a:rPr lang="en-US" dirty="0" smtClean="0"/>
              <a:t>Describe Automated Breast Density Assessment Software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a:t>
            </a:fld>
            <a:endParaRPr lang="en-US"/>
          </a:p>
        </p:txBody>
      </p:sp>
    </p:spTree>
    <p:extLst>
      <p:ext uri="{BB962C8B-B14F-4D97-AF65-F5344CB8AC3E}">
        <p14:creationId xmlns:p14="http://schemas.microsoft.com/office/powerpoint/2010/main" val="1433944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Now my</a:t>
            </a:r>
            <a:r>
              <a:rPr lang="en-US" baseline="0" dirty="0" smtClean="0"/>
              <a:t> presentation will turn to the screening mammography examination.</a:t>
            </a:r>
          </a:p>
          <a:p>
            <a:r>
              <a:rPr lang="en-US" baseline="0" dirty="0" smtClean="0"/>
              <a:t>One of the latest technologies to emerge over the last 5 years is digital breast tomosynthesis.</a:t>
            </a:r>
          </a:p>
          <a:p>
            <a:r>
              <a:rPr lang="en-US" baseline="0" dirty="0" smtClean="0"/>
              <a:t>I will focus on the Hologic</a:t>
            </a:r>
            <a:r>
              <a:rPr lang="en-US" baseline="30000" dirty="0" smtClean="0">
                <a:latin typeface="Arial" panose="020B0604020202020204" pitchFamily="34" charset="0"/>
                <a:cs typeface="Arial" panose="020B0604020202020204" pitchFamily="34" charset="0"/>
              </a:rPr>
              <a:t>®</a:t>
            </a:r>
            <a:r>
              <a:rPr lang="en-US" baseline="0" dirty="0" smtClean="0"/>
              <a:t> system, Selenia</a:t>
            </a:r>
            <a:r>
              <a:rPr lang="en-US" baseline="30000" dirty="0" smtClean="0">
                <a:latin typeface="Arial" panose="020B0604020202020204" pitchFamily="34" charset="0"/>
                <a:cs typeface="Arial" panose="020B0604020202020204" pitchFamily="34" charset="0"/>
              </a:rPr>
              <a:t>®</a:t>
            </a:r>
            <a:r>
              <a:rPr lang="en-US" baseline="0" dirty="0" smtClean="0"/>
              <a:t> Dimensions</a:t>
            </a:r>
            <a:r>
              <a:rPr lang="en-US" baseline="30000" dirty="0" smtClean="0">
                <a:latin typeface="Arial" panose="020B0604020202020204" pitchFamily="34" charset="0"/>
                <a:cs typeface="Arial" panose="020B0604020202020204" pitchFamily="34" charset="0"/>
              </a:rPr>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20</a:t>
            </a:fld>
            <a:endParaRPr lang="en-US"/>
          </a:p>
        </p:txBody>
      </p:sp>
    </p:spTree>
    <p:extLst>
      <p:ext uri="{BB962C8B-B14F-4D97-AF65-F5344CB8AC3E}">
        <p14:creationId xmlns:p14="http://schemas.microsoft.com/office/powerpoint/2010/main" val="363677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452,320 examinations, 278,906 were digital mammography alone and 173,414 digital mammography plus tomosynthesis; 2157 cancers were diagnosed.   Recall rates per 1000 screens in non-dense breasts decreased from 90 to 79 and in dense breasts from 127 to 109 with tomosynthesis.  Positive predictive value of recalls increased in both non-dense and dense breasts. Cancer detection rates also increased in both groups.</a:t>
            </a:r>
          </a:p>
          <a:p>
            <a:r>
              <a:rPr lang="en-US" dirty="0" smtClean="0"/>
              <a:t>For subgroups of breast density, improvements in rates were greatest for women with scattered fibroglandular densities and heterogeneously dense breasts. Differences were mostly not significant for almost entirely fat and extremely dense subgroups.  </a:t>
            </a:r>
          </a:p>
          <a:p>
            <a:r>
              <a:rPr lang="en-US" dirty="0" smtClean="0"/>
              <a:t>These combined gains were largest for women with heterogeneously dense breasts, potentially addressing limitations in cancer detection seen with digital mammography alone in this group, but were not significant in women with extremely dense breasts. For women classified as having dense breast tissue, most have heterogeneously dense breasts, mandating caution in drawing conclusions regarding the performance of tomosynthesis for the small proportion of women with extremely dense breasts.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21</a:t>
            </a:fld>
            <a:endParaRPr lang="en-US"/>
          </a:p>
        </p:txBody>
      </p:sp>
    </p:spTree>
    <p:extLst>
      <p:ext uri="{BB962C8B-B14F-4D97-AF65-F5344CB8AC3E}">
        <p14:creationId xmlns:p14="http://schemas.microsoft.com/office/powerpoint/2010/main" val="365175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Hologic’s has given a term to it’s tomosynthesis exam:  Genius</a:t>
            </a:r>
            <a:r>
              <a:rPr lang="en-US" dirty="0" smtClean="0">
                <a:latin typeface="Arial" panose="020B0604020202020204" pitchFamily="34" charset="0"/>
                <a:cs typeface="Arial" panose="020B0604020202020204" pitchFamily="34" charset="0"/>
              </a:rPr>
              <a:t>™</a:t>
            </a:r>
            <a:r>
              <a:rPr lang="en-US" dirty="0" smtClean="0"/>
              <a:t> 3D Mammography</a:t>
            </a:r>
            <a:r>
              <a:rPr lang="en-US" dirty="0" smtClean="0">
                <a:latin typeface="Arial" panose="020B0604020202020204" pitchFamily="34" charset="0"/>
                <a:cs typeface="Arial" panose="020B0604020202020204" pitchFamily="34" charset="0"/>
              </a:rPr>
              <a:t>™</a:t>
            </a:r>
            <a:r>
              <a:rPr lang="en-US" dirty="0" smtClean="0"/>
              <a:t> examination.</a:t>
            </a:r>
          </a:p>
          <a:p>
            <a:endParaRPr lang="en-US" dirty="0" smtClean="0"/>
          </a:p>
          <a:p>
            <a:r>
              <a:rPr lang="en-US" dirty="0" smtClean="0"/>
              <a:t>Terminology slide – share</a:t>
            </a:r>
            <a:r>
              <a:rPr lang="en-US" baseline="0" dirty="0" smtClean="0"/>
              <a:t> with audience the current terminology used with Hologic’s tomosynthesis product</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3711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07861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915" indent="-17191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3686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bwMode="auto">
          <a:xfrm>
            <a:off x="1143000" y="687388"/>
            <a:ext cx="4573588" cy="3430587"/>
          </a:xfrm>
          <a:noFill/>
          <a:ln>
            <a:solidFill>
              <a:srgbClr val="000000"/>
            </a:solidFill>
            <a:miter lim="800000"/>
            <a:headEnd/>
            <a:tailEnd/>
          </a:ln>
        </p:spPr>
      </p:sp>
      <p:sp>
        <p:nvSpPr>
          <p:cNvPr id="148483" name="Rectangle 3"/>
          <p:cNvSpPr>
            <a:spLocks noGrp="1" noChangeArrowheads="1"/>
          </p:cNvSpPr>
          <p:nvPr>
            <p:ph type="body" idx="1"/>
          </p:nvPr>
        </p:nvSpPr>
        <p:spPr bwMode="auto">
          <a:xfrm>
            <a:off x="911227" y="4344026"/>
            <a:ext cx="5035550" cy="4109803"/>
          </a:xfrm>
          <a:noFill/>
        </p:spPr>
        <p:txBody>
          <a:bodyPr lIns="91906" tIns="45953" rIns="91906" bIns="45953"/>
          <a:lstStyle/>
          <a:p>
            <a:r>
              <a:rPr lang="en-US" b="1" dirty="0" smtClean="0"/>
              <a:t>(Click to display text) </a:t>
            </a:r>
          </a:p>
          <a:p>
            <a:r>
              <a:rPr lang="en-US" b="1" dirty="0" smtClean="0"/>
              <a:t>So </a:t>
            </a:r>
            <a:r>
              <a:rPr lang="en-US" dirty="0" smtClean="0"/>
              <a:t>the motivations for digital breast tomosynthesis are quite simple and they are related to the two-dimensional nature of the imaging. In the figure on the left you can see a compressed breast and we will for the illustration in this example consider the blue circles to be normal fibroglandular structures in the breast and the red to be a cancer. A projection mammogram or two-dimensional mammogram might superimpose those objects onto the image and this creates two basic problems.  One is that superimposition can hide pathologies and make it difficult to identify them and make it hard to see cancers in their earliest stages.  We also have the situation that superimposition can mimic pathology and you can get overlapping normal structures which might appear unclear or possibly suspicious which require the patient to be recalled and undergo additional procedures to try to rule out the presence of disease.  This not only is costly to the healthcare industry but it causes needless great anxiety to the vast majority of those women that are recalled  because most are cancer free.</a:t>
            </a:r>
          </a:p>
          <a:p>
            <a:endParaRPr lang="en-US" dirty="0" smtClean="0"/>
          </a:p>
          <a:p>
            <a:pPr eaLnBrk="1" hangingPunct="1"/>
            <a:endParaRPr lang="en-US" dirty="0" smtClean="0">
              <a:latin typeface="Arial" charset="0"/>
            </a:endParaRPr>
          </a:p>
        </p:txBody>
      </p:sp>
      <p:sp>
        <p:nvSpPr>
          <p:cNvPr id="148484" name="Slide Number Placeholder 3"/>
          <p:cNvSpPr>
            <a:spLocks noGrp="1"/>
          </p:cNvSpPr>
          <p:nvPr>
            <p:ph type="sldNum" sz="quarter" idx="5"/>
          </p:nvPr>
        </p:nvSpPr>
        <p:spPr bwMode="auto">
          <a:xfrm>
            <a:off x="3884615" y="8685213"/>
            <a:ext cx="2971801" cy="457200"/>
          </a:xfrm>
          <a:prstGeom prst="rect">
            <a:avLst/>
          </a:prstGeom>
          <a:noFill/>
          <a:ln>
            <a:miter lim="800000"/>
            <a:headEnd/>
            <a:tailEnd/>
          </a:ln>
        </p:spPr>
        <p:txBody>
          <a:bodyPr/>
          <a:lstStyle/>
          <a:p>
            <a:fld id="{D03E90C4-F907-4980-A975-B03B6D98E7C6}" type="slidenum">
              <a:rPr lang="en-US">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873456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Click x 3 to demonstrate slices</a:t>
            </a:r>
          </a:p>
          <a:p>
            <a:r>
              <a:rPr lang="en-US" dirty="0" smtClean="0"/>
              <a:t>With tomosynthesis, the radiologist is able to view the breast in 1 mm thick reconstructed slices</a:t>
            </a:r>
          </a:p>
          <a:p>
            <a:r>
              <a:rPr lang="en-US" dirty="0" smtClean="0"/>
              <a:t>The slices allow improved visibility of all the breast structures</a:t>
            </a:r>
          </a:p>
        </p:txBody>
      </p:sp>
      <p:sp>
        <p:nvSpPr>
          <p:cNvPr id="4" name="Slide Number Placeholder 3"/>
          <p:cNvSpPr>
            <a:spLocks noGrp="1"/>
          </p:cNvSpPr>
          <p:nvPr>
            <p:ph type="sldNum" sz="quarter" idx="10"/>
          </p:nvPr>
        </p:nvSpPr>
        <p:spPr/>
        <p:txBody>
          <a:bodyPr/>
          <a:lstStyle/>
          <a:p>
            <a:fld id="{8C39428F-ED4E-41D6-A7D6-7874DE5CB7C3}"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010603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Hologic mammography</a:t>
            </a:r>
            <a:r>
              <a:rPr lang="en-US" baseline="0" dirty="0" smtClean="0"/>
              <a:t> system, a tomosynthesis scan can be paired with the conventional 2D image (FFDM = full field digital mammography) or a synthesized 2D image with is created by C-View software.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28</a:t>
            </a:fld>
            <a:endParaRPr lang="en-US"/>
          </a:p>
        </p:txBody>
      </p:sp>
    </p:spTree>
    <p:extLst>
      <p:ext uri="{BB962C8B-B14F-4D97-AF65-F5344CB8AC3E}">
        <p14:creationId xmlns:p14="http://schemas.microsoft.com/office/powerpoint/2010/main" val="435006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MS PGothic"/>
              </a:rPr>
              <a:t>Both image acquisition methods begin with the tomosynthesis scan.</a:t>
            </a:r>
          </a:p>
          <a:p>
            <a:r>
              <a:rPr lang="en-US" dirty="0" smtClean="0">
                <a:ea typeface="MS PGothic"/>
              </a:rPr>
              <a:t>The technologist positions and compressed the breast, then begins the exposure.</a:t>
            </a:r>
          </a:p>
          <a:p>
            <a:r>
              <a:rPr lang="en-US" dirty="0" smtClean="0">
                <a:ea typeface="MS PGothic"/>
              </a:rPr>
              <a:t>This exposure acquires 15 low dose images, these are called projection images.</a:t>
            </a:r>
          </a:p>
          <a:p>
            <a:r>
              <a:rPr lang="en-US" dirty="0" smtClean="0">
                <a:ea typeface="MS PGothic"/>
              </a:rPr>
              <a:t>A software algorithm is applied and creates 1 mm reconstructed slices.</a:t>
            </a:r>
          </a:p>
          <a:p>
            <a:r>
              <a:rPr lang="en-US" dirty="0" smtClean="0">
                <a:ea typeface="MS PGothic"/>
              </a:rPr>
              <a:t>The number of reconstructed slices is dependent upon the breast thickness.</a:t>
            </a:r>
          </a:p>
          <a:p>
            <a:endParaRPr lang="en-US" dirty="0" smtClean="0">
              <a:ea typeface="MS PGothic"/>
            </a:endParaRPr>
          </a:p>
          <a:p>
            <a:r>
              <a:rPr lang="en-US" dirty="0" smtClean="0">
                <a:ea typeface="MS PGothic"/>
              </a:rPr>
              <a:t>Next, the C-View software can be applied</a:t>
            </a:r>
            <a:r>
              <a:rPr lang="en-US" baseline="0" dirty="0" smtClean="0">
                <a:ea typeface="MS PGothic"/>
              </a:rPr>
              <a:t> to the reconstructed slices or the conventional 2D FFDM image can be acquired.</a:t>
            </a:r>
            <a:endParaRPr lang="en-US" dirty="0" smtClean="0">
              <a:ea typeface="MS PGothic"/>
            </a:endParaRPr>
          </a:p>
        </p:txBody>
      </p:sp>
      <p:sp>
        <p:nvSpPr>
          <p:cNvPr id="119812" name="Slide Number Placeholder 3"/>
          <p:cNvSpPr>
            <a:spLocks noGrp="1"/>
          </p:cNvSpPr>
          <p:nvPr>
            <p:ph type="sldNum" sz="quarter" idx="5"/>
          </p:nvPr>
        </p:nvSpPr>
        <p:spPr bwMode="auto">
          <a:noFill/>
          <a:ln>
            <a:miter lim="800000"/>
            <a:headEnd/>
            <a:tailEnd/>
          </a:ln>
        </p:spPr>
        <p:txBody>
          <a:bodyPr/>
          <a:lstStyle/>
          <a:p>
            <a:fld id="{8F9EDCA5-881F-48CF-9257-32316DC9B94C}" type="slidenum">
              <a:rPr lang="en-US" smtClean="0">
                <a:solidFill>
                  <a:prstClr val="black"/>
                </a:solidFill>
                <a:ea typeface="MS PGothic"/>
                <a:cs typeface="MS PGothic"/>
              </a:rPr>
              <a:pPr/>
              <a:t>29</a:t>
            </a:fld>
            <a:endParaRPr lang="en-US" dirty="0" smtClean="0">
              <a:solidFill>
                <a:prstClr val="black"/>
              </a:solidFill>
              <a:ea typeface="MS PGothic"/>
              <a:cs typeface="MS PGothic"/>
            </a:endParaRPr>
          </a:p>
        </p:txBody>
      </p:sp>
    </p:spTree>
    <p:extLst>
      <p:ext uri="{BB962C8B-B14F-4D97-AF65-F5344CB8AC3E}">
        <p14:creationId xmlns:p14="http://schemas.microsoft.com/office/powerpoint/2010/main" val="216064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MS PGothic"/>
              </a:rPr>
              <a:t>The tube then returns to the perpendicular (0 degrees), the anti-scatter grid is returned into the field of view, and finally a normal 2D exposure occurs.</a:t>
            </a:r>
          </a:p>
          <a:p>
            <a:endParaRPr lang="en-US" dirty="0" smtClean="0">
              <a:ea typeface="MS PGothic"/>
            </a:endParaRPr>
          </a:p>
        </p:txBody>
      </p:sp>
      <p:sp>
        <p:nvSpPr>
          <p:cNvPr id="121860" name="Slide Number Placeholder 3"/>
          <p:cNvSpPr>
            <a:spLocks noGrp="1"/>
          </p:cNvSpPr>
          <p:nvPr>
            <p:ph type="sldNum" sz="quarter" idx="5"/>
          </p:nvPr>
        </p:nvSpPr>
        <p:spPr bwMode="auto">
          <a:noFill/>
          <a:ln>
            <a:miter lim="800000"/>
            <a:headEnd/>
            <a:tailEnd/>
          </a:ln>
        </p:spPr>
        <p:txBody>
          <a:bodyPr/>
          <a:lstStyle/>
          <a:p>
            <a:fld id="{40BCF1D5-B573-42C0-B1D1-3807BCDE5FB2}" type="slidenum">
              <a:rPr lang="en-US" smtClean="0">
                <a:solidFill>
                  <a:prstClr val="black"/>
                </a:solidFill>
                <a:ea typeface="MS PGothic"/>
                <a:cs typeface="MS PGothic"/>
              </a:rPr>
              <a:pPr/>
              <a:t>30</a:t>
            </a:fld>
            <a:endParaRPr lang="en-US" dirty="0" smtClean="0">
              <a:solidFill>
                <a:prstClr val="black"/>
              </a:solidFill>
              <a:ea typeface="MS PGothic"/>
              <a:cs typeface="MS PGothic"/>
            </a:endParaRPr>
          </a:p>
        </p:txBody>
      </p:sp>
    </p:spTree>
    <p:extLst>
      <p:ext uri="{BB962C8B-B14F-4D97-AF65-F5344CB8AC3E}">
        <p14:creationId xmlns:p14="http://schemas.microsoft.com/office/powerpoint/2010/main" val="102938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first few slides will</a:t>
            </a:r>
            <a:r>
              <a:rPr lang="en-US" baseline="0" dirty="0" smtClean="0"/>
              <a:t> review the anatomy of the breast and discuss how the breast density is evaluated on a mammogram.</a:t>
            </a:r>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3</a:t>
            </a:fld>
            <a:endParaRPr lang="en-US"/>
          </a:p>
        </p:txBody>
      </p:sp>
    </p:spTree>
    <p:extLst>
      <p:ext uri="{BB962C8B-B14F-4D97-AF65-F5344CB8AC3E}">
        <p14:creationId xmlns:p14="http://schemas.microsoft.com/office/powerpoint/2010/main" val="387509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generating</a:t>
            </a:r>
            <a:r>
              <a:rPr lang="en-US" baseline="0" dirty="0" smtClean="0"/>
              <a:t> a 2D image </a:t>
            </a:r>
            <a:r>
              <a:rPr lang="en-US" dirty="0" smtClean="0"/>
              <a:t>is to perform the tomosynthesis scan</a:t>
            </a:r>
          </a:p>
          <a:p>
            <a:r>
              <a:rPr lang="en-US" b="1" dirty="0" smtClean="0"/>
              <a:t>Click to display bullet &amp; motion of x-ray tube</a:t>
            </a:r>
          </a:p>
          <a:p>
            <a:endParaRPr lang="en-US" b="1" dirty="0" smtClean="0"/>
          </a:p>
          <a:p>
            <a:r>
              <a:rPr lang="en-US" b="1" dirty="0" smtClean="0"/>
              <a:t>The image represents the x-ray tube moving to produce 15 low-dose projection</a:t>
            </a:r>
            <a:r>
              <a:rPr lang="en-US" b="1" baseline="0" dirty="0" smtClean="0"/>
              <a:t> images.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pPr/>
              <a:t>31</a:t>
            </a:fld>
            <a:endParaRPr lang="en-US" dirty="0"/>
          </a:p>
        </p:txBody>
      </p:sp>
    </p:spTree>
    <p:extLst>
      <p:ext uri="{BB962C8B-B14F-4D97-AF65-F5344CB8AC3E}">
        <p14:creationId xmlns:p14="http://schemas.microsoft.com/office/powerpoint/2010/main" val="3782543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After the acquired scan, the projection images will be reconstructed into 1 mm slices. There are an additional 5 slices reconstructed due to paddle tilt.</a:t>
            </a:r>
          </a:p>
          <a:p>
            <a:endParaRPr lang="en-US" baseline="0" dirty="0" smtClean="0"/>
          </a:p>
          <a:p>
            <a:r>
              <a:rPr lang="en-US" b="1" baseline="0" dirty="0" smtClean="0"/>
              <a:t>Click to display up arrow &amp; bullet</a:t>
            </a:r>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8603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reconstructed slices, a software algorithm is applied and it creates the Generated 2D image.</a:t>
            </a:r>
          </a:p>
          <a:p>
            <a:r>
              <a:rPr lang="en-US" b="1" dirty="0" smtClean="0"/>
              <a:t>Click to display down arrow &amp; bullets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84042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Hologic’s approval from the FDA was based on data that proved a significant move of the ROC curve.</a:t>
            </a:r>
          </a:p>
          <a:p>
            <a:r>
              <a:rPr lang="en-US" dirty="0" smtClean="0"/>
              <a:t>It also identified an impact on all breast densities; from fatty tissue to very dense tissue.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34</a:t>
            </a:fld>
            <a:endParaRPr lang="en-US"/>
          </a:p>
        </p:txBody>
      </p:sp>
    </p:spTree>
    <p:extLst>
      <p:ext uri="{BB962C8B-B14F-4D97-AF65-F5344CB8AC3E}">
        <p14:creationId xmlns:p14="http://schemas.microsoft.com/office/powerpoint/2010/main" val="4211966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97E1B-5A00-4B80-A37C-5DA32A77ACB2}" type="slidenum">
              <a:rPr lang="en-US" smtClean="0"/>
              <a:t>35</a:t>
            </a:fld>
            <a:endParaRPr lang="en-US"/>
          </a:p>
        </p:txBody>
      </p:sp>
    </p:spTree>
    <p:extLst>
      <p:ext uri="{BB962C8B-B14F-4D97-AF65-F5344CB8AC3E}">
        <p14:creationId xmlns:p14="http://schemas.microsoft.com/office/powerpoint/2010/main" val="3224793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36</a:t>
            </a:fld>
            <a:endParaRPr lang="en-US"/>
          </a:p>
        </p:txBody>
      </p:sp>
    </p:spTree>
    <p:extLst>
      <p:ext uri="{BB962C8B-B14F-4D97-AF65-F5344CB8AC3E}">
        <p14:creationId xmlns:p14="http://schemas.microsoft.com/office/powerpoint/2010/main" val="2885020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lnSpc>
                <a:spcPct val="100000"/>
              </a:lnSpc>
              <a:spcBef>
                <a:spcPts val="600"/>
              </a:spcBef>
              <a:buFont typeface="Arial" panose="020B0604020202020204" pitchFamily="34" charset="0"/>
              <a:buChar char="•"/>
            </a:pPr>
            <a:r>
              <a:rPr lang="en-US" baseline="0" dirty="0" smtClean="0"/>
              <a:t>Closer view of example images DBT slices that clearly identify the lesion that was less obvious in 2D </a:t>
            </a:r>
          </a:p>
          <a:p>
            <a:pPr marL="171450" indent="-171450">
              <a:lnSpc>
                <a:spcPct val="100000"/>
              </a:lnSpc>
              <a:spcBef>
                <a:spcPts val="600"/>
              </a:spcBef>
              <a:buFont typeface="Arial" panose="020B0604020202020204" pitchFamily="34" charset="0"/>
              <a:buChar char="•"/>
            </a:pPr>
            <a:r>
              <a:rPr lang="en-US" baseline="0" dirty="0" smtClean="0"/>
              <a:t>DBT helps prevent tissue overlap </a:t>
            </a:r>
          </a:p>
          <a:p>
            <a:pPr marL="171450" indent="-171450">
              <a:lnSpc>
                <a:spcPct val="100000"/>
              </a:lnSpc>
              <a:spcBef>
                <a:spcPts val="600"/>
              </a:spcBef>
              <a:buFont typeface="Arial" panose="020B0604020202020204" pitchFamily="34" charset="0"/>
              <a:buChar char="•"/>
            </a:pPr>
            <a:r>
              <a:rPr lang="en-US" baseline="0" dirty="0" smtClean="0"/>
              <a:t>Reduces Tissue overlap</a:t>
            </a:r>
          </a:p>
          <a:p>
            <a:pPr marL="171450" indent="-171450">
              <a:lnSpc>
                <a:spcPct val="100000"/>
              </a:lnSpc>
              <a:spcBef>
                <a:spcPts val="600"/>
              </a:spcBef>
              <a:buFont typeface="Arial" panose="020B0604020202020204" pitchFamily="34" charset="0"/>
              <a:buChar char="•"/>
            </a:pPr>
            <a:r>
              <a:rPr lang="en-US" baseline="0" dirty="0" smtClean="0"/>
              <a:t>	Decrease Recalls due to false positives</a:t>
            </a:r>
          </a:p>
          <a:p>
            <a:pPr marL="171450" indent="-171450">
              <a:lnSpc>
                <a:spcPct val="100000"/>
              </a:lnSpc>
              <a:spcBef>
                <a:spcPts val="600"/>
              </a:spcBef>
              <a:buFont typeface="Arial" panose="020B0604020202020204" pitchFamily="34" charset="0"/>
              <a:buChar char="•"/>
            </a:pPr>
            <a:r>
              <a:rPr lang="en-US" baseline="0" dirty="0" smtClean="0"/>
              <a:t>	Reduces unnecessary cost and anxiety1</a:t>
            </a:r>
          </a:p>
          <a:p>
            <a:pPr marL="171450" indent="-171450">
              <a:lnSpc>
                <a:spcPct val="100000"/>
              </a:lnSpc>
              <a:spcBef>
                <a:spcPts val="600"/>
              </a:spcBef>
              <a:buFont typeface="Arial" panose="020B0604020202020204" pitchFamily="34" charset="0"/>
              <a:buChar char="•"/>
            </a:pPr>
            <a:r>
              <a:rPr lang="en-US" baseline="0" dirty="0" smtClean="0"/>
              <a:t>	Reduces missed cancer due to obscured lesions3,4</a:t>
            </a:r>
          </a:p>
          <a:p>
            <a:pPr marL="171450" indent="-171450">
              <a:lnSpc>
                <a:spcPct val="100000"/>
              </a:lnSpc>
              <a:spcBef>
                <a:spcPts val="600"/>
              </a:spcBef>
              <a:buFont typeface="Arial" panose="020B0604020202020204" pitchFamily="34" charset="0"/>
              <a:buChar char="•"/>
            </a:pPr>
            <a:r>
              <a:rPr lang="en-US" baseline="0" dirty="0" smtClean="0"/>
              <a:t>Presenter can point out how easily these lesion may have been overlooked on 2D </a:t>
            </a:r>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566225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Hologic</a:t>
            </a:r>
            <a:r>
              <a:rPr lang="en-US" baseline="30000" dirty="0" smtClean="0"/>
              <a:t>®</a:t>
            </a:r>
            <a:r>
              <a:rPr lang="en-US" dirty="0" smtClean="0"/>
              <a:t> Quantra™ Breast Density Assessment Software</a:t>
            </a:r>
          </a:p>
          <a:p>
            <a:endParaRPr lang="en-US" dirty="0" smtClean="0"/>
          </a:p>
          <a:p>
            <a:r>
              <a:rPr lang="en-US" dirty="0" smtClean="0"/>
              <a:t>It has already been stated that radiologists review mammograms</a:t>
            </a:r>
            <a:r>
              <a:rPr lang="en-US" baseline="0" dirty="0" smtClean="0"/>
              <a:t> to assess disease and breast density.</a:t>
            </a:r>
          </a:p>
          <a:p>
            <a:r>
              <a:rPr lang="en-US" baseline="0" dirty="0" smtClean="0"/>
              <a:t>There is another tool available for the radiologist:  breast density assessment software.</a:t>
            </a:r>
          </a:p>
          <a:p>
            <a:r>
              <a:rPr lang="en-US" baseline="0" dirty="0" smtClean="0"/>
              <a:t>This next section will give you information on the Hologic product, Quantra software.</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38</a:t>
            </a:fld>
            <a:endParaRPr lang="en-US"/>
          </a:p>
        </p:txBody>
      </p:sp>
    </p:spTree>
    <p:extLst>
      <p:ext uri="{BB962C8B-B14F-4D97-AF65-F5344CB8AC3E}">
        <p14:creationId xmlns:p14="http://schemas.microsoft.com/office/powerpoint/2010/main" val="735610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Patients are asking their physicians about their breast density</a:t>
            </a:r>
          </a:p>
          <a:p>
            <a:r>
              <a:rPr lang="en-US" sz="1200" b="0" i="0" u="none" strike="noStrike" kern="1200" baseline="0" dirty="0" smtClean="0">
                <a:solidFill>
                  <a:schemeClr val="tx1"/>
                </a:solidFill>
                <a:latin typeface="+mn-lt"/>
                <a:ea typeface="+mn-ea"/>
                <a:cs typeface="+mn-cs"/>
              </a:rPr>
              <a:t>Women with dense breast tissue are advised of additional screening opportunities that may benefit them</a:t>
            </a:r>
          </a:p>
          <a:p>
            <a:r>
              <a:rPr lang="en-US" sz="1200" b="0" i="0" u="none" strike="noStrike" kern="1200" baseline="0" dirty="0" smtClean="0">
                <a:solidFill>
                  <a:schemeClr val="tx1"/>
                </a:solidFill>
                <a:latin typeface="+mn-lt"/>
                <a:ea typeface="+mn-ea"/>
                <a:cs typeface="+mn-cs"/>
              </a:rPr>
              <a:t>	Need for a consistent &amp; user independent density assessment</a:t>
            </a:r>
          </a:p>
          <a:p>
            <a:r>
              <a:rPr lang="en-US" sz="1200" b="0" i="0" u="none" strike="noStrike" kern="1200" baseline="0" dirty="0" smtClean="0">
                <a:solidFill>
                  <a:schemeClr val="tx1"/>
                </a:solidFill>
                <a:latin typeface="+mn-lt"/>
                <a:ea typeface="+mn-ea"/>
                <a:cs typeface="+mn-cs"/>
              </a:rPr>
              <a:t>	Visual analysis is subjective, and not reliably reproduced</a:t>
            </a:r>
          </a:p>
          <a:p>
            <a:r>
              <a:rPr lang="en-US" sz="1200" b="0" i="0" u="none" strike="noStrike" kern="1200" baseline="0" dirty="0" smtClean="0">
                <a:solidFill>
                  <a:schemeClr val="tx1"/>
                </a:solidFill>
                <a:latin typeface="+mn-lt"/>
                <a:ea typeface="+mn-ea"/>
                <a:cs typeface="+mn-cs"/>
              </a:rPr>
              <a:t>Quantra software provides a quantitative, consistent assessment of breast density</a:t>
            </a:r>
          </a:p>
        </p:txBody>
      </p:sp>
      <p:sp>
        <p:nvSpPr>
          <p:cNvPr id="4" name="Slide Number Placeholder 3"/>
          <p:cNvSpPr>
            <a:spLocks noGrp="1"/>
          </p:cNvSpPr>
          <p:nvPr>
            <p:ph type="sldNum" sz="quarter" idx="10"/>
          </p:nvPr>
        </p:nvSpPr>
        <p:spPr/>
        <p:txBody>
          <a:bodyPr/>
          <a:lstStyle/>
          <a:p>
            <a:fld id="{5898860A-D0D6-CA44-AF64-9161FED9EF9D}" type="slidenum">
              <a:rPr lang="en-US" smtClean="0"/>
              <a:t>39</a:t>
            </a:fld>
            <a:endParaRPr lang="en-US"/>
          </a:p>
        </p:txBody>
      </p:sp>
    </p:spTree>
    <p:extLst>
      <p:ext uri="{BB962C8B-B14F-4D97-AF65-F5344CB8AC3E}">
        <p14:creationId xmlns:p14="http://schemas.microsoft.com/office/powerpoint/2010/main" val="1665195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Variation in Mammographic Breast Density Assessments Among Radiologists in Clinical Practice:  A Multicenter Observational Study. </a:t>
            </a:r>
            <a:r>
              <a:rPr lang="en-US" sz="1200" i="1" dirty="0" smtClean="0"/>
              <a:t>Ann Intern Med. </a:t>
            </a:r>
            <a:r>
              <a:rPr lang="en-US" sz="1200" dirty="0" smtClean="0"/>
              <a:t>doi:10.7326/M15-2934.  Published at www.annals.org on 19 July 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 challenge in assessing breast density is in </a:t>
            </a:r>
          </a:p>
          <a:p>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40</a:t>
            </a:fld>
            <a:endParaRPr lang="en-US"/>
          </a:p>
        </p:txBody>
      </p:sp>
    </p:spTree>
    <p:extLst>
      <p:ext uri="{BB962C8B-B14F-4D97-AF65-F5344CB8AC3E}">
        <p14:creationId xmlns:p14="http://schemas.microsoft.com/office/powerpoint/2010/main" val="282510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Breasts are composed of lobules/glandular tissues, ducts, fibrous tissues and fat.  “Fibroglandular tissue” is a combination </a:t>
            </a:r>
            <a:r>
              <a:rPr lang="en-US" smtClean="0"/>
              <a:t>of glandular </a:t>
            </a:r>
            <a:r>
              <a:rPr lang="en-US" dirty="0" smtClean="0"/>
              <a:t>and fibrous tissue.</a:t>
            </a:r>
          </a:p>
          <a:p>
            <a:r>
              <a:rPr lang="en-US" dirty="0" smtClean="0"/>
              <a:t>The higher the</a:t>
            </a:r>
            <a:r>
              <a:rPr lang="en-US" baseline="0" dirty="0" smtClean="0"/>
              <a:t> proportion of ‘fibroglandular tissue’, the denser the breast.</a:t>
            </a:r>
          </a:p>
          <a:p>
            <a:r>
              <a:rPr lang="en-US" baseline="0" dirty="0" smtClean="0"/>
              <a:t>Breast density is determined by the amount of fibroglandular tissue (dense) and the amount of fat (not dense).</a:t>
            </a:r>
            <a:endParaRPr lang="en-US" dirty="0" smtClean="0"/>
          </a:p>
          <a:p>
            <a:r>
              <a:rPr lang="en-US" dirty="0" smtClean="0"/>
              <a:t>On mammograms, fat is dark and</a:t>
            </a:r>
            <a:r>
              <a:rPr lang="en-US" baseline="0" dirty="0" smtClean="0"/>
              <a:t> </a:t>
            </a:r>
            <a:r>
              <a:rPr lang="en-US" dirty="0" smtClean="0"/>
              <a:t>everything else is white, including cancers.</a:t>
            </a:r>
          </a:p>
          <a:p>
            <a:r>
              <a:rPr lang="en-US" dirty="0" smtClean="0"/>
              <a:t>Finding a “white” cancer against a dark fatty background is relatively simple, but</a:t>
            </a:r>
          </a:p>
          <a:p>
            <a:r>
              <a:rPr lang="en-US" b="1" dirty="0" smtClean="0"/>
              <a:t>Finding a “white” cancer against a dense white background is challenging.</a:t>
            </a:r>
          </a:p>
          <a:p>
            <a:r>
              <a:rPr lang="en-US" b="1" dirty="0" smtClean="0"/>
              <a:t>When the breast tissue has more density</a:t>
            </a:r>
            <a:r>
              <a:rPr lang="en-US" b="1" baseline="0" dirty="0" smtClean="0"/>
              <a:t> to it, the radiologist is challenged to determine what is real or true and what is false.</a:t>
            </a:r>
            <a:endParaRPr lang="en-US" dirty="0"/>
          </a:p>
        </p:txBody>
      </p:sp>
      <p:sp>
        <p:nvSpPr>
          <p:cNvPr id="4" name="Slide Number Placeholder 3"/>
          <p:cNvSpPr>
            <a:spLocks noGrp="1"/>
          </p:cNvSpPr>
          <p:nvPr>
            <p:ph type="sldNum" sz="quarter" idx="10"/>
          </p:nvPr>
        </p:nvSpPr>
        <p:spPr/>
        <p:txBody>
          <a:bodyPr/>
          <a:lstStyle/>
          <a:p>
            <a:fld id="{382E70DF-8B00-435F-8F7B-FACB300FE155}" type="slidenum">
              <a:rPr lang="en-US" smtClean="0"/>
              <a:t>4</a:t>
            </a:fld>
            <a:endParaRPr lang="en-US"/>
          </a:p>
        </p:txBody>
      </p:sp>
    </p:spTree>
    <p:extLst>
      <p:ext uri="{BB962C8B-B14F-4D97-AF65-F5344CB8AC3E}">
        <p14:creationId xmlns:p14="http://schemas.microsoft.com/office/powerpoint/2010/main" val="3813810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Quantra software provides a quantitative, consistent assessment of breast density</a:t>
            </a:r>
          </a:p>
          <a:p>
            <a:endParaRPr lang="en-US" dirty="0" smtClean="0"/>
          </a:p>
          <a:p>
            <a:r>
              <a:rPr lang="en-US" dirty="0" smtClean="0"/>
              <a:t>In response to the ACR BI-RADS 5th Edition change, Hologic updated its Quantra™ algorithm to include proprietary machine learning in its analysis of pattern and texture.</a:t>
            </a:r>
          </a:p>
          <a:p>
            <a:r>
              <a:rPr lang="en-US" dirty="0" smtClean="0"/>
              <a:t>This is</a:t>
            </a:r>
            <a:r>
              <a:rPr lang="en-US" baseline="0" dirty="0" smtClean="0"/>
              <a:t> an example of the Quantra results that the radiologist can review.</a:t>
            </a:r>
          </a:p>
          <a:p>
            <a:r>
              <a:rPr lang="en-US" baseline="0" dirty="0" smtClean="0"/>
              <a:t>QDC = Quantra Density Category</a:t>
            </a:r>
          </a:p>
          <a:p>
            <a:r>
              <a:rPr lang="en-US" baseline="0" dirty="0" smtClean="0"/>
              <a:t>Quantra software evaluates each breast and identifies the BI-RADS category</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41</a:t>
            </a:fld>
            <a:endParaRPr lang="en-US"/>
          </a:p>
        </p:txBody>
      </p:sp>
    </p:spTree>
    <p:extLst>
      <p:ext uri="{BB962C8B-B14F-4D97-AF65-F5344CB8AC3E}">
        <p14:creationId xmlns:p14="http://schemas.microsoft.com/office/powerpoint/2010/main" val="461209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42</a:t>
            </a:fld>
            <a:endParaRPr lang="en-US"/>
          </a:p>
        </p:txBody>
      </p:sp>
    </p:spTree>
    <p:extLst>
      <p:ext uri="{BB962C8B-B14F-4D97-AF65-F5344CB8AC3E}">
        <p14:creationId xmlns:p14="http://schemas.microsoft.com/office/powerpoint/2010/main" val="116592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8860A-D0D6-CA44-AF64-9161FED9EF9D}" type="slidenum">
              <a:rPr lang="en-US" smtClean="0"/>
              <a:t>43</a:t>
            </a:fld>
            <a:endParaRPr lang="en-US"/>
          </a:p>
        </p:txBody>
      </p:sp>
    </p:spTree>
    <p:extLst>
      <p:ext uri="{BB962C8B-B14F-4D97-AF65-F5344CB8AC3E}">
        <p14:creationId xmlns:p14="http://schemas.microsoft.com/office/powerpoint/2010/main" val="500948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44</a:t>
            </a:fld>
            <a:endParaRPr lang="en-US"/>
          </a:p>
        </p:txBody>
      </p:sp>
    </p:spTree>
    <p:extLst>
      <p:ext uri="{BB962C8B-B14F-4D97-AF65-F5344CB8AC3E}">
        <p14:creationId xmlns:p14="http://schemas.microsoft.com/office/powerpoint/2010/main" val="2956675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would like to share a few cases with you to demonstrate the importance of 3D Mammography exams in its ability to image all breast density types, especially dense breast tissue.</a:t>
            </a:r>
          </a:p>
          <a:p>
            <a:r>
              <a:rPr lang="en-US" baseline="0" dirty="0" smtClean="0"/>
              <a:t>I will go through cases that demonstrate the 4 BI-RADS categories for breast density.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936974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case:  110_16AD Selenia Dimensions </a:t>
            </a:r>
          </a:p>
          <a:p>
            <a:endParaRPr lang="en-US" b="1" dirty="0" smtClean="0"/>
          </a:p>
          <a:p>
            <a:r>
              <a:rPr lang="en-US" b="1" dirty="0" smtClean="0"/>
              <a:t>This first case demonstrates the BI-RADS category ‘a’,</a:t>
            </a:r>
            <a:r>
              <a:rPr lang="en-US" b="1" baseline="0" dirty="0" smtClean="0"/>
              <a:t> fatty tissue.</a:t>
            </a:r>
          </a:p>
          <a:p>
            <a:r>
              <a:rPr lang="en-US" b="1" baseline="0" dirty="0" smtClean="0"/>
              <a:t>In a moment you will see a bilateral screening mammogram and the breast tissue is composed of mainly fatty tissue.</a:t>
            </a:r>
          </a:p>
          <a:p>
            <a:r>
              <a:rPr lang="en-US" b="1" baseline="0" dirty="0" smtClean="0"/>
              <a:t>The mammography study combines the conventional 2D images with 3D images or tomo reconstruction slices.</a:t>
            </a:r>
          </a:p>
          <a:p>
            <a:endParaRPr lang="en-US" b="1" baseline="0" dirty="0" smtClean="0"/>
          </a:p>
          <a:p>
            <a:r>
              <a:rPr lang="en-US" b="1" baseline="0" dirty="0" smtClean="0"/>
              <a:t>An area of architectural distortion was found only by tomosynthesis.</a:t>
            </a: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401116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images on</a:t>
            </a:r>
            <a:r>
              <a:rPr lang="en-US" baseline="0" dirty="0" smtClean="0"/>
              <a:t> display represent the </a:t>
            </a:r>
            <a:r>
              <a:rPr lang="en-US" baseline="0" dirty="0" err="1" smtClean="0"/>
              <a:t>cranio</a:t>
            </a:r>
            <a:r>
              <a:rPr lang="en-US" baseline="0" dirty="0" smtClean="0"/>
              <a:t>-caudal views (CC views).</a:t>
            </a:r>
          </a:p>
          <a:p>
            <a:r>
              <a:rPr lang="en-US" baseline="0" dirty="0" smtClean="0"/>
              <a:t>The </a:t>
            </a:r>
            <a:r>
              <a:rPr lang="en-US" b="1" baseline="0" dirty="0" smtClean="0"/>
              <a:t>right breast </a:t>
            </a:r>
            <a:r>
              <a:rPr lang="en-US" baseline="0" dirty="0" smtClean="0"/>
              <a:t>is on the left of the screen and the </a:t>
            </a:r>
            <a:r>
              <a:rPr lang="en-US" b="1" baseline="0" dirty="0" smtClean="0"/>
              <a:t>left breast </a:t>
            </a:r>
            <a:r>
              <a:rPr lang="en-US" baseline="0" dirty="0" smtClean="0"/>
              <a:t>on the right side of the screen.</a:t>
            </a:r>
          </a:p>
          <a:p>
            <a:r>
              <a:rPr lang="en-US" baseline="0" dirty="0" smtClean="0"/>
              <a:t>These images are the conventional 2D full field digital mammography images.</a:t>
            </a:r>
          </a:p>
          <a:p>
            <a:r>
              <a:rPr lang="en-US" baseline="0" dirty="0" smtClean="0"/>
              <a:t>The radiologist reviewed these two images and there was no indication of a lesion.</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813213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Medio-Lateral Oblique views (MLO views)</a:t>
            </a:r>
          </a:p>
          <a:p>
            <a:r>
              <a:rPr lang="en-US" dirty="0" smtClean="0"/>
              <a:t>These images are the conventional 2D full field digital mammography images.</a:t>
            </a:r>
          </a:p>
          <a:p>
            <a:r>
              <a:rPr lang="en-US" dirty="0" smtClean="0"/>
              <a:t>Again, the radiologist reviewed these two images and did</a:t>
            </a:r>
            <a:r>
              <a:rPr lang="en-US" baseline="0" dirty="0" smtClean="0"/>
              <a:t> not identify any suspicious areas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742984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radiologist started the review of the tomosynthesis reconstructed</a:t>
            </a:r>
            <a:r>
              <a:rPr lang="en-US" baseline="0" dirty="0" smtClean="0"/>
              <a:t> slices</a:t>
            </a:r>
            <a:r>
              <a:rPr lang="en-US" dirty="0" smtClean="0"/>
              <a:t>, she uncovered a spiculated lesion mid-breast.  </a:t>
            </a:r>
            <a:r>
              <a:rPr lang="en-US" b="1" dirty="0" smtClean="0"/>
              <a:t>(left click to display arrow)</a:t>
            </a:r>
          </a:p>
          <a:p>
            <a:r>
              <a:rPr lang="en-US" b="1" dirty="0" smtClean="0"/>
              <a:t>The image on the right side is a single reconstructed slice from the tomo data set.</a:t>
            </a:r>
          </a:p>
          <a:p>
            <a:endParaRPr lang="en-US" b="1" dirty="0" smtClean="0"/>
          </a:p>
          <a:p>
            <a:r>
              <a:rPr lang="en-US" b="1" dirty="0" smtClean="0"/>
              <a:t>On the left side of the screen, is all the reconstructed slices.  Let’s review all the slices (left click to begin avi</a:t>
            </a:r>
            <a:r>
              <a:rPr lang="en-US" b="1" baseline="0" dirty="0" smtClean="0"/>
              <a:t> – lesion is best seen at 3:20 seconds into the avi)</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220557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radiologist had the technologist</a:t>
            </a:r>
            <a:r>
              <a:rPr lang="en-US" baseline="0" dirty="0" smtClean="0"/>
              <a:t> acquire 2 spot compression views in the conventional 2D method after reviewing the reconstructed slices.</a:t>
            </a:r>
          </a:p>
          <a:p>
            <a:r>
              <a:rPr lang="en-US" baseline="0" dirty="0" smtClean="0"/>
              <a:t>She wanted to compare these focused compression spots to the tomo reconstructed slices.</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78423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Please notice the image on the left side of the screen.  There is more fatty tissue than dense tissue.  Finding a “white” cancer against a dark fatty background is relatively simple</a:t>
            </a:r>
          </a:p>
          <a:p>
            <a:r>
              <a:rPr lang="en-US" b="1" dirty="0" smtClean="0"/>
              <a:t>Left</a:t>
            </a:r>
            <a:r>
              <a:rPr lang="en-US" b="1" baseline="0" dirty="0" smtClean="0"/>
              <a:t> click</a:t>
            </a:r>
          </a:p>
          <a:p>
            <a:r>
              <a:rPr lang="en-US" b="1" baseline="0" dirty="0" smtClean="0"/>
              <a:t>But now, the image on the right, has more dense tissue than fat and this makes it challenging for the radiologist:  Finding a “white” cancer against a dense white background is challenging</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5</a:t>
            </a:fld>
            <a:endParaRPr lang="en-US"/>
          </a:p>
        </p:txBody>
      </p:sp>
    </p:spTree>
    <p:extLst>
      <p:ext uri="{BB962C8B-B14F-4D97-AF65-F5344CB8AC3E}">
        <p14:creationId xmlns:p14="http://schemas.microsoft.com/office/powerpoint/2010/main" val="427349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a:t>
            </a:r>
            <a:r>
              <a:rPr lang="en-US" baseline="0" dirty="0" smtClean="0"/>
              <a:t> can see, the 2D compression spot did not identify the spiculated lesion which was easily identified on the 3D mammography reconstructed slices.  </a:t>
            </a:r>
          </a:p>
          <a:p>
            <a:r>
              <a:rPr lang="en-US" dirty="0" smtClean="0"/>
              <a:t>2D spots were inconclusive.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36002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RSNA case:  110_16AD Selenia Dimensions </a:t>
            </a:r>
          </a:p>
          <a:p>
            <a:endParaRPr lang="en-US" dirty="0" smtClean="0"/>
          </a:p>
          <a:p>
            <a:r>
              <a:rPr lang="en-US" dirty="0" smtClean="0"/>
              <a:t>After core</a:t>
            </a:r>
            <a:r>
              <a:rPr lang="en-US" baseline="0" dirty="0" smtClean="0"/>
              <a:t> biopsy, the pathology results were </a:t>
            </a:r>
            <a:r>
              <a:rPr lang="en-US" b="1" baseline="0" dirty="0" smtClean="0"/>
              <a:t>(click to display) </a:t>
            </a:r>
            <a:r>
              <a:rPr lang="en-US" baseline="0" dirty="0" smtClean="0"/>
              <a:t>Invasive Ductal Carcinoma</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063183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2017:  _08RS ClarityHD</a:t>
            </a:r>
          </a:p>
          <a:p>
            <a:endParaRPr lang="en-US" dirty="0" smtClean="0"/>
          </a:p>
          <a:p>
            <a:r>
              <a:rPr lang="en-US" dirty="0" smtClean="0"/>
              <a:t>The second case represents a patient that came in for her annual screening examination.  As indicated, she has a strong family history of breast cancer.</a:t>
            </a:r>
          </a:p>
          <a:p>
            <a:r>
              <a:rPr lang="en-US" dirty="0" smtClean="0"/>
              <a:t>Her breast tissue is the BI-RADS category ‘b’ = Scattered areas of fibroglandular density</a:t>
            </a:r>
          </a:p>
          <a:p>
            <a:endParaRPr lang="en-US" dirty="0" smtClean="0"/>
          </a:p>
          <a:p>
            <a:r>
              <a:rPr lang="en-US" dirty="0" smtClean="0"/>
              <a:t>This is another example of 3D Mammography finding that was not identified on the 2D images.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468865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these are the bilateral CC views.</a:t>
            </a:r>
          </a:p>
          <a:p>
            <a:r>
              <a:rPr lang="en-US" dirty="0" smtClean="0"/>
              <a:t>As you can see, there is no asymmetry.</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08518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bilateral 2D MLO views – there is no specific area that appears different.</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607949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radiologist reviewed all the tomo reconstructed slices and found on the right CC view,</a:t>
            </a:r>
            <a:r>
              <a:rPr lang="en-US" baseline="0" dirty="0" smtClean="0"/>
              <a:t> an area of architectural distortion.</a:t>
            </a:r>
          </a:p>
          <a:p>
            <a:r>
              <a:rPr lang="en-US" b="1" baseline="0" dirty="0" smtClean="0"/>
              <a:t>Left click to display arrow on right image</a:t>
            </a:r>
          </a:p>
          <a:p>
            <a:endParaRPr lang="en-US" baseline="0" dirty="0" smtClean="0"/>
          </a:p>
          <a:p>
            <a:r>
              <a:rPr lang="en-US" b="1" baseline="0" dirty="0" smtClean="0"/>
              <a:t>Left click on left image to go through reconstructed slices</a:t>
            </a:r>
          </a:p>
          <a:p>
            <a:r>
              <a:rPr lang="en-US" dirty="0" smtClean="0"/>
              <a:t> the patient went on</a:t>
            </a:r>
            <a:r>
              <a:rPr lang="en-US" baseline="0" dirty="0" smtClean="0"/>
              <a:t> to have a breast MRI study and </a:t>
            </a:r>
            <a:r>
              <a:rPr lang="en-US" dirty="0" smtClean="0"/>
              <a:t>bMRI confirmed architectural distortion</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302569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patient had</a:t>
            </a:r>
            <a:r>
              <a:rPr lang="en-US" baseline="0" dirty="0" smtClean="0"/>
              <a:t> a breast biopsy of the architectural distortion and the results:  </a:t>
            </a:r>
            <a:r>
              <a:rPr lang="en-US" dirty="0" smtClean="0"/>
              <a:t>Benign – radial scar with focal ductal hyperplasia without atypia</a:t>
            </a:r>
          </a:p>
          <a:p>
            <a:r>
              <a:rPr lang="en-US" b="1" dirty="0" smtClean="0"/>
              <a:t>Left click to display pathology results.</a:t>
            </a:r>
          </a:p>
          <a:p>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851084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case:  _09M 2017</a:t>
            </a:r>
          </a:p>
          <a:p>
            <a:endParaRPr lang="en-US" b="1" dirty="0" smtClean="0"/>
          </a:p>
          <a:p>
            <a:r>
              <a:rPr lang="en-US" b="1" dirty="0" smtClean="0"/>
              <a:t>The BI-RADS category ‘c’ case</a:t>
            </a:r>
            <a:r>
              <a:rPr lang="en-US" b="1" baseline="0" dirty="0" smtClean="0"/>
              <a:t> represents a </a:t>
            </a:r>
            <a:r>
              <a:rPr lang="en-US" b="1" dirty="0" smtClean="0"/>
              <a:t>Heterogeneously dense breast.</a:t>
            </a:r>
          </a:p>
          <a:p>
            <a:r>
              <a:rPr lang="en-US" b="1" dirty="0" smtClean="0"/>
              <a:t>The area of interest is the left inner quadrant.</a:t>
            </a:r>
          </a:p>
          <a:p>
            <a:r>
              <a:rPr lang="en-US" b="1" dirty="0" smtClean="0"/>
              <a:t>This</a:t>
            </a:r>
            <a:r>
              <a:rPr lang="en-US" b="1" baseline="0" dirty="0" smtClean="0"/>
              <a:t> woman has a previous history of bilateral breast surgery as well as a strong family history.</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918310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case:  _09M 2017</a:t>
            </a:r>
          </a:p>
          <a:p>
            <a:endParaRPr lang="en-US" b="1" dirty="0" smtClean="0"/>
          </a:p>
          <a:p>
            <a:r>
              <a:rPr lang="en-US" b="1" dirty="0" smtClean="0"/>
              <a:t>Here are the CC images from the screening mammogram.</a:t>
            </a:r>
            <a:r>
              <a:rPr lang="en-US" b="1" baseline="0" dirty="0" smtClean="0"/>
              <a:t>  These images are not the conventional 2D images but the 2D images generated from the C-View software.</a:t>
            </a:r>
          </a:p>
          <a:p>
            <a:r>
              <a:rPr lang="en-US" b="1" baseline="0" dirty="0" smtClean="0"/>
              <a:t>The letter ‘s’ in front of 2D is for the word synthesized.</a:t>
            </a:r>
          </a:p>
          <a:p>
            <a:r>
              <a:rPr lang="en-US" b="1" baseline="0" dirty="0" smtClean="0"/>
              <a:t>This is an excellent example of how a generated 2D image ‘highlights’ or defines areas in the denser breast tissue.</a:t>
            </a:r>
          </a:p>
          <a:p>
            <a:r>
              <a:rPr lang="en-US" b="1" dirty="0" smtClean="0"/>
              <a:t>The area of interest is the left inner quadrant.</a:t>
            </a:r>
          </a:p>
          <a:p>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822735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synthesized</a:t>
            </a:r>
            <a:r>
              <a:rPr lang="en-US" baseline="0" dirty="0" smtClean="0"/>
              <a:t> 2D MLO views, which are created from the tomosynthesis reconstructed slices, easily identifies an area of interest in the left breast.</a:t>
            </a:r>
          </a:p>
          <a:p>
            <a:r>
              <a:rPr lang="en-US" b="1" baseline="0" dirty="0" smtClean="0"/>
              <a:t>Left click to display arrow to identify the mass.</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386917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picture,</a:t>
            </a:r>
            <a:r>
              <a:rPr lang="en-US" baseline="0" dirty="0" smtClean="0"/>
              <a:t> which identifies different abnormalities, imaging the breast can produce images that can create challenges for the radiologist.  Because dense tissue may hide lesions or mimic lesions due to superimposition of the structures.   The radiologist realizes that the denser the tissue is, identifying abnormalities </a:t>
            </a:r>
            <a:r>
              <a:rPr lang="en-US" dirty="0" smtClean="0"/>
              <a:t>becomes more challenging to diagnose.</a:t>
            </a:r>
          </a:p>
          <a:p>
            <a:r>
              <a:rPr lang="en-US" b="1" dirty="0" smtClean="0"/>
              <a:t>(optional slide)</a:t>
            </a:r>
          </a:p>
          <a:p>
            <a:endParaRPr lang="en-US" dirty="0"/>
          </a:p>
        </p:txBody>
      </p:sp>
      <p:sp>
        <p:nvSpPr>
          <p:cNvPr id="4" name="Slide Number Placeholder 3"/>
          <p:cNvSpPr>
            <a:spLocks noGrp="1"/>
          </p:cNvSpPr>
          <p:nvPr>
            <p:ph type="sldNum" sz="quarter" idx="10"/>
          </p:nvPr>
        </p:nvSpPr>
        <p:spPr/>
        <p:txBody>
          <a:bodyPr/>
          <a:lstStyle/>
          <a:p>
            <a:fld id="{1156E0E4-46A2-4BAA-920E-6688A303FD64}" type="slidenum">
              <a:rPr lang="en-US" smtClean="0"/>
              <a:t>6</a:t>
            </a:fld>
            <a:endParaRPr lang="en-US"/>
          </a:p>
        </p:txBody>
      </p:sp>
    </p:spTree>
    <p:extLst>
      <p:ext uri="{BB962C8B-B14F-4D97-AF65-F5344CB8AC3E}">
        <p14:creationId xmlns:p14="http://schemas.microsoft.com/office/powerpoint/2010/main" val="239308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left breast with the mass/spiculated lesion.</a:t>
            </a:r>
          </a:p>
          <a:p>
            <a:r>
              <a:rPr lang="en-US" dirty="0" smtClean="0"/>
              <a:t>Let’s review the tomo reconstructed slices; left click to begin avi file.  </a:t>
            </a:r>
            <a:r>
              <a:rPr lang="en-US" b="1" dirty="0" smtClean="0"/>
              <a:t>Best slice is at ~4.50 seconds</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772567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Best slice is ~6</a:t>
            </a:r>
            <a:r>
              <a:rPr lang="en-US" b="1" baseline="0" dirty="0" smtClean="0"/>
              <a:t> seconds</a:t>
            </a:r>
          </a:p>
          <a:p>
            <a:r>
              <a:rPr lang="en-US" dirty="0" smtClean="0"/>
              <a:t>Left click to begin avi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5329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case:  _09M 2017</a:t>
            </a:r>
          </a:p>
          <a:p>
            <a:endParaRPr lang="en-US" b="1" dirty="0" smtClean="0"/>
          </a:p>
          <a:p>
            <a:r>
              <a:rPr lang="en-US" b="1" dirty="0" smtClean="0"/>
              <a:t>The pathology report (left</a:t>
            </a:r>
            <a:r>
              <a:rPr lang="en-US" b="1" baseline="0" dirty="0" smtClean="0"/>
              <a:t> click)</a:t>
            </a:r>
            <a:r>
              <a:rPr lang="en-US" b="1" dirty="0" smtClean="0"/>
              <a:t> was Invasive Lobular Carcinoma</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418765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RSNA case 2016:  125_16AD</a:t>
            </a:r>
          </a:p>
          <a:p>
            <a:r>
              <a:rPr lang="en-US" dirty="0" smtClean="0"/>
              <a:t>Now</a:t>
            </a:r>
            <a:r>
              <a:rPr lang="en-US" baseline="0" dirty="0" smtClean="0"/>
              <a:t> we enter into the review of how Genius 3D Mammography can identify abnormalities in dense tissue that may go undetected in the convention 2D imaging</a:t>
            </a:r>
          </a:p>
          <a:p>
            <a:r>
              <a:rPr lang="en-US" dirty="0" smtClean="0"/>
              <a:t>Right 41/31 IDC Dense tissue – definitive on CC image</a:t>
            </a:r>
          </a:p>
          <a:p>
            <a:r>
              <a:rPr lang="en-US" dirty="0" smtClean="0"/>
              <a:t>Architectural distortion</a:t>
            </a:r>
          </a:p>
          <a:p>
            <a:r>
              <a:rPr lang="en-US" dirty="0" smtClean="0"/>
              <a:t>– tomo only</a:t>
            </a:r>
          </a:p>
          <a:p>
            <a:r>
              <a:rPr lang="en-US" dirty="0" smtClean="0"/>
              <a:t>3D Q = D</a:t>
            </a:r>
          </a:p>
          <a:p>
            <a:r>
              <a:rPr lang="en-US" dirty="0" smtClean="0"/>
              <a:t>Right 41/31 IDC Dense tissue – definitive on CC image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279968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125_16AD</a:t>
            </a:r>
            <a:r>
              <a:rPr lang="en-US" baseline="0" dirty="0" smtClean="0"/>
              <a:t> dense tissue</a:t>
            </a:r>
          </a:p>
          <a:p>
            <a:r>
              <a:rPr lang="en-US" baseline="0" dirty="0" smtClean="0"/>
              <a:t>These CC views are the Hologic C-View images, the synthesized 2D images.</a:t>
            </a:r>
          </a:p>
          <a:p>
            <a:r>
              <a:rPr lang="en-US" baseline="0" dirty="0" smtClean="0"/>
              <a:t>As you can see, the tissue is extremely dense.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705447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125_16AD dense</a:t>
            </a:r>
          </a:p>
          <a:p>
            <a:r>
              <a:rPr lang="en-US" dirty="0" smtClean="0"/>
              <a:t>The MLO</a:t>
            </a:r>
            <a:r>
              <a:rPr lang="en-US" baseline="0" dirty="0" smtClean="0"/>
              <a:t> C-View images also demonstrates dense tissue.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2070845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Dense breast – BI-RADS ‘d’</a:t>
            </a:r>
          </a:p>
          <a:p>
            <a:r>
              <a:rPr lang="en-US" dirty="0" smtClean="0"/>
              <a:t>This study represents a combo</a:t>
            </a:r>
            <a:r>
              <a:rPr lang="en-US" baseline="0" dirty="0" smtClean="0"/>
              <a:t> mode acquisition.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let’s review the </a:t>
            </a:r>
            <a:r>
              <a:rPr lang="en-US" dirty="0" smtClean="0"/>
              <a:t>FFDM 2D images (FFDM = full field digital mammography</a:t>
            </a:r>
            <a:r>
              <a:rPr lang="en-US" baseline="0" dirty="0" smtClean="0"/>
              <a:t> views)</a:t>
            </a:r>
          </a:p>
          <a:p>
            <a:r>
              <a:rPr lang="en-US" dirty="0" smtClean="0"/>
              <a:t>Here are the Cranio-caudal views or better know as CC views</a:t>
            </a:r>
          </a:p>
          <a:p>
            <a:r>
              <a:rPr lang="en-US" baseline="0" dirty="0" smtClean="0"/>
              <a:t>Upon review, there were no abnormalities noted</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235027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Dense breast – BI-RADS ‘d’</a:t>
            </a:r>
          </a:p>
          <a:p>
            <a:r>
              <a:rPr lang="en-US" dirty="0" smtClean="0"/>
              <a:t>Here are the </a:t>
            </a:r>
            <a:r>
              <a:rPr lang="en-US" dirty="0" err="1" smtClean="0"/>
              <a:t>medio</a:t>
            </a:r>
            <a:r>
              <a:rPr lang="en-US" dirty="0" smtClean="0"/>
              <a:t>-lateral oblique views (MLO views), again, these are the FFDM 2D images (FFDM = full field digital mammography views)</a:t>
            </a:r>
          </a:p>
          <a:p>
            <a:r>
              <a:rPr lang="en-US" dirty="0" smtClean="0"/>
              <a:t>there were no abnormalities noted in these views</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952138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radiologist began to review the FFDM image, this being the right MLO view, next to a</a:t>
            </a:r>
            <a:r>
              <a:rPr lang="en-US" baseline="0" dirty="0" smtClean="0"/>
              <a:t> reconstructed slide of the tomo data set,</a:t>
            </a:r>
          </a:p>
          <a:p>
            <a:r>
              <a:rPr lang="en-US" b="1" baseline="0" dirty="0" smtClean="0"/>
              <a:t>(left CLICK)</a:t>
            </a:r>
          </a:p>
          <a:p>
            <a:r>
              <a:rPr lang="en-US" b="1" baseline="0" dirty="0" smtClean="0"/>
              <a:t>A spiculated lesion came into view – left click again to display circle over ROI</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8692624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slide, the comparison is made between the reconstructed tomo slice on the right to a 2D spot view.</a:t>
            </a:r>
          </a:p>
          <a:p>
            <a:r>
              <a:rPr lang="en-US" dirty="0" smtClean="0"/>
              <a:t>A spot view is an image of focused compression over a specific area.  </a:t>
            </a:r>
          </a:p>
          <a:p>
            <a:r>
              <a:rPr lang="en-US" dirty="0" smtClean="0"/>
              <a:t>As you can see, the 2D spot view did not display the spiculated lesion that is</a:t>
            </a:r>
            <a:r>
              <a:rPr lang="en-US" baseline="0" dirty="0" smtClean="0"/>
              <a:t> seen on the tomo slice.</a:t>
            </a:r>
          </a:p>
          <a:p>
            <a:r>
              <a:rPr lang="en-US" baseline="0" dirty="0" smtClean="0"/>
              <a:t>This is one case that proves the point of imaging denser tissue with tomosynthesis technology.</a:t>
            </a:r>
          </a:p>
          <a:p>
            <a:r>
              <a:rPr lang="en-US" baseline="0" dirty="0" smtClean="0"/>
              <a:t>This was an invasive ductal carcinoma.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30236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Breast density</a:t>
            </a:r>
            <a:r>
              <a:rPr lang="en-US" baseline="0" dirty="0" smtClean="0"/>
              <a:t> also correlates to the degree of difficulty in reading mammographic images because it may hide or mimic breast cancer.</a:t>
            </a:r>
          </a:p>
          <a:p>
            <a:pPr marL="0" indent="0">
              <a:buFont typeface="Arial" panose="020B0604020202020204" pitchFamily="34" charset="0"/>
              <a:buNone/>
            </a:pPr>
            <a:r>
              <a:rPr lang="en-US" b="1" baseline="0" dirty="0" smtClean="0"/>
              <a:t>(optional slide)</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7718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Pathology</a:t>
            </a:r>
            <a:r>
              <a:rPr lang="en-US" baseline="0" dirty="0" smtClean="0"/>
              <a:t> results:  invasive ductal carcinoma</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75</a:t>
            </a:fld>
            <a:endParaRPr lang="en-US"/>
          </a:p>
        </p:txBody>
      </p:sp>
    </p:spTree>
    <p:extLst>
      <p:ext uri="{BB962C8B-B14F-4D97-AF65-F5344CB8AC3E}">
        <p14:creationId xmlns:p14="http://schemas.microsoft.com/office/powerpoint/2010/main" val="37624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Of women in their early 40s, about 13% have extremely dense breasts and 44% have heterogeneously dense breasts, and by the age</a:t>
            </a:r>
            <a:r>
              <a:rPr lang="en-US" sz="1200" b="0" i="0" kern="1200" baseline="0" dirty="0" smtClean="0">
                <a:solidFill>
                  <a:schemeClr val="tx1"/>
                </a:solidFill>
                <a:effectLst/>
                <a:latin typeface="+mn-lt"/>
                <a:ea typeface="+mn-ea"/>
                <a:cs typeface="+mn-cs"/>
              </a:rPr>
              <a:t> of </a:t>
            </a:r>
            <a:r>
              <a:rPr lang="en-US" sz="1200" b="0" i="0" kern="1200" dirty="0" smtClean="0">
                <a:solidFill>
                  <a:schemeClr val="tx1"/>
                </a:solidFill>
                <a:effectLst/>
                <a:latin typeface="+mn-lt"/>
                <a:ea typeface="+mn-ea"/>
                <a:cs typeface="+mn-cs"/>
              </a:rPr>
              <a:t>70, 2% have extremely dense and 24% heterogeneously dense breasts (1).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9763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factors can affect breast density, such as age, menopausal status, the use of certain drugs (including menopausal hormone therapy), pregnancy, and genetics.</a:t>
            </a:r>
          </a:p>
          <a:p>
            <a:r>
              <a:rPr lang="en-US" dirty="0" smtClean="0"/>
              <a:t>More than half of all women who develop breast cancer have no</a:t>
            </a:r>
            <a:r>
              <a:rPr lang="en-US" baseline="0" dirty="0" smtClean="0"/>
              <a:t> known risk factors other than being female and aging.</a:t>
            </a:r>
            <a:endParaRPr lang="en-US"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9</a:t>
            </a:fld>
            <a:endParaRPr lang="en-US"/>
          </a:p>
        </p:txBody>
      </p:sp>
    </p:spTree>
    <p:extLst>
      <p:ext uri="{BB962C8B-B14F-4D97-AF65-F5344CB8AC3E}">
        <p14:creationId xmlns:p14="http://schemas.microsoft.com/office/powerpoint/2010/main" val="636505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11116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853092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200050196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240632716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3"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srgbClr val="000000"/>
                </a:solidFill>
              </a:rPr>
              <a:pPr algn="ctr"/>
              <a:t>‹#›</a:t>
            </a:fld>
            <a:endParaRPr dirty="0">
              <a:solidFill>
                <a:srgbClr val="000000"/>
              </a:solidFill>
            </a:endParaRPr>
          </a:p>
        </p:txBody>
      </p:sp>
      <p:cxnSp>
        <p:nvCxnSpPr>
          <p:cNvPr id="6" name="Straight Connector 5"/>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2593753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24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8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348947262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dirty="0">
              <a:solidFill>
                <a:srgbClr val="000000"/>
              </a:solidFill>
            </a:endParaRPr>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2086702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dirty="0">
              <a:solidFill>
                <a:srgbClr val="000000"/>
              </a:solidFill>
            </a:endParaRP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dirty="0">
              <a:solidFill>
                <a:srgbClr val="131F6B"/>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smtClean="0">
                <a:solidFill>
                  <a:srgbClr val="131F6B"/>
                </a:solidFill>
              </a:rPr>
              <a:pPr/>
              <a:t>‹#›</a:t>
            </a:fld>
            <a:endParaRPr dirty="0">
              <a:solidFill>
                <a:srgbClr val="131F6B"/>
              </a:solidFill>
            </a:endParaRPr>
          </a:p>
        </p:txBody>
      </p:sp>
    </p:spTree>
    <p:extLst>
      <p:ext uri="{BB962C8B-B14F-4D97-AF65-F5344CB8AC3E}">
        <p14:creationId xmlns:p14="http://schemas.microsoft.com/office/powerpoint/2010/main" val="37953436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54225"/>
            <a:ext cx="9144000" cy="1470025"/>
          </a:xfrm>
        </p:spPr>
        <p:txBody>
          <a:bodyPr/>
          <a:lstStyle>
            <a:lvl1pPr>
              <a:defRPr>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819400"/>
            <a:ext cx="9144000" cy="838200"/>
          </a:xfrm>
        </p:spPr>
        <p:txBody>
          <a:bodyPr>
            <a:normAutofit/>
          </a:bodyPr>
          <a:lstStyle>
            <a:lvl1pPr marL="0" indent="0" algn="ctr">
              <a:buNone/>
              <a:defRPr sz="24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293922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nd Bibl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2060"/>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671022"/>
          </a:xfrm>
        </p:spPr>
        <p:txBody>
          <a:bodyPr vert="horz" lIns="0" tIns="0" rIns="0" bIns="0" rtlCol="0">
            <a:noAutofit/>
          </a:bodyPr>
          <a:lstStyle>
            <a:lvl1pPr marL="0" indent="0">
              <a:buFont typeface="+mj-lt"/>
              <a:buNone/>
              <a:defRPr lang="en-US" sz="1100" b="0" dirty="0" smtClean="0">
                <a:solidFill>
                  <a:srgbClr val="002060"/>
                </a:solidFill>
              </a:defRPr>
            </a:lvl1pPr>
            <a:lvl2pPr marL="342900" indent="-342900">
              <a:buFont typeface="+mj-lt"/>
              <a:buAutoNum type="arabicPeriod"/>
              <a:defRPr lang="en-US" dirty="0" smtClean="0"/>
            </a:lvl2pPr>
            <a:lvl3pPr marL="525780" indent="-342900">
              <a:buFont typeface="+mj-lt"/>
              <a:buAutoNum type="arabicPeriod"/>
              <a:defRPr lang="en-US" dirty="0" smtClean="0"/>
            </a:lvl3pPr>
            <a:lvl4pPr marL="754380" indent="-342900">
              <a:buFont typeface="+mj-lt"/>
              <a:buAutoNum type="arabicPeriod"/>
              <a:defRPr lang="en-US" dirty="0" smtClean="0"/>
            </a:lvl4pPr>
            <a:lvl5pPr marL="982980" indent="-342900">
              <a:buFont typeface="+mj-lt"/>
              <a:buAutoNum type="arabicPeriod"/>
              <a:defRPr lang="en-US" dirty="0"/>
            </a:lvl5pPr>
          </a:lstStyle>
          <a:p>
            <a:pPr lvl="0"/>
            <a:r>
              <a:rPr lang="en-US" dirty="0" smtClean="0"/>
              <a:t>Click to edit Master text styles</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5384930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smtClean="0"/>
              <a:t>Click to edit Master text styles</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95393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p>
            <a:r>
              <a:rPr lang="en-US" dirty="0" smtClean="0"/>
              <a:t>Click to edit Master title style</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3227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36380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5372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1390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701" y="3508906"/>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3"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420746672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9"/>
            <a:ext cx="6862619"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1" y="3543913"/>
            <a:ext cx="6862619" cy="1155095"/>
          </a:xfrm>
        </p:spPr>
        <p:txBody>
          <a:bodyPr/>
          <a:lstStyle>
            <a:lvl1pPr>
              <a:lnSpc>
                <a:spcPct val="95000"/>
              </a:lnSpc>
              <a:spcBef>
                <a:spcPts val="200"/>
              </a:spcBef>
              <a:defRPr sz="2100">
                <a:solidFill>
                  <a:srgbClr val="FFFFFF"/>
                </a:solidFill>
                <a:latin typeface="Arial"/>
              </a:defRPr>
            </a:lvl1pPr>
            <a:lvl2pPr marL="365742" indent="-18287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pPr algn="ctr"/>
              <a:t>‹#›</a:t>
            </a:fld>
            <a:endParaRPr dirty="0"/>
          </a:p>
        </p:txBody>
      </p:sp>
      <p:cxnSp>
        <p:nvCxnSpPr>
          <p:cNvPr id="8" name="Straight Connector 7"/>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420535470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42832" y="6356352"/>
            <a:ext cx="401173" cy="365125"/>
          </a:xfrm>
          <a:prstGeom prst="rect">
            <a:avLst/>
          </a:prstGeom>
        </p:spPr>
        <p:txBody>
          <a:bodyPr/>
          <a:lstStyle>
            <a:lvl1pPr>
              <a:defRPr sz="751"/>
            </a:lvl1pPr>
          </a:lstStyle>
          <a:p>
            <a:fld id="{0016F021-601D-D542-85BD-B01889D2AA2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4915593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lang="en-US" smtClean="0"/>
              <a:pPr/>
              <a:t>‹#›</a:t>
            </a:fld>
            <a:endParaRPr lang="en-US" dirty="0"/>
          </a:p>
        </p:txBody>
      </p:sp>
    </p:spTree>
    <p:extLst>
      <p:ext uri="{BB962C8B-B14F-4D97-AF65-F5344CB8AC3E}">
        <p14:creationId xmlns:p14="http://schemas.microsoft.com/office/powerpoint/2010/main" val="28854388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3197236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lang="en-US" smtClean="0"/>
              <a:pPr/>
              <a:t>‹#›</a:t>
            </a:fld>
            <a:endParaRPr lang="en-US" dirty="0"/>
          </a:p>
        </p:txBody>
      </p:sp>
    </p:spTree>
    <p:extLst>
      <p:ext uri="{BB962C8B-B14F-4D97-AF65-F5344CB8AC3E}">
        <p14:creationId xmlns:p14="http://schemas.microsoft.com/office/powerpoint/2010/main" val="3646404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3"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pPr algn="ctr"/>
              <a:t>‹#›</a:t>
            </a:fld>
            <a:endParaRPr dirty="0"/>
          </a:p>
        </p:txBody>
      </p:sp>
      <p:cxnSp>
        <p:nvCxnSpPr>
          <p:cNvPr id="6" name="Straight Connector 5"/>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3827535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24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800">
                <a:solidFill>
                  <a:srgbClr val="7F7F7F"/>
                </a:solidFill>
                <a:latin typeface="Helvetica"/>
                <a:cs typeface="Helvetica"/>
              </a:defRPr>
            </a:lvl1pPr>
          </a:lstStyle>
          <a:p>
            <a:fld id="{E6B7A67D-3CC6-A04F-9304-547AB19218E6}" type="slidenum">
              <a:rPr lang="en-US" smtClean="0"/>
              <a:pPr/>
              <a:t>‹#›</a:t>
            </a:fld>
            <a:endParaRPr lang="en-US" dirty="0"/>
          </a:p>
        </p:txBody>
      </p:sp>
    </p:spTree>
    <p:extLst>
      <p:ext uri="{BB962C8B-B14F-4D97-AF65-F5344CB8AC3E}">
        <p14:creationId xmlns:p14="http://schemas.microsoft.com/office/powerpoint/2010/main" val="34327442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dirty="0"/>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00441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1885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54225"/>
            <a:ext cx="9144000" cy="1470025"/>
          </a:xfrm>
        </p:spPr>
        <p:txBody>
          <a:bodyPr/>
          <a:lstStyle>
            <a:lvl1pPr>
              <a:defRPr>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819400"/>
            <a:ext cx="9144000" cy="838200"/>
          </a:xfrm>
        </p:spPr>
        <p:txBody>
          <a:bodyPr>
            <a:normAutofit/>
          </a:bodyPr>
          <a:lstStyle>
            <a:lvl1pPr marL="0" indent="0" algn="ctr">
              <a:buNone/>
              <a:defRPr sz="24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49592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Title Slide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202916005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Slide Blu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320403522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anchor="b"/>
          <a:lstStyle>
            <a:lvl1pPr>
              <a:defRPr sz="310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ts val="2500"/>
              </a:lnSpc>
              <a:spcBef>
                <a:spcPts val="1000"/>
              </a:spcBef>
              <a:defRPr sz="2100">
                <a:solidFill>
                  <a:srgbClr val="FFFFFF"/>
                </a:solidFill>
                <a:latin typeface="Arial"/>
              </a:defRPr>
            </a:lvl1pPr>
            <a:lvl2pPr marL="365760" indent="-182880">
              <a:lnSpc>
                <a:spcPts val="2500"/>
              </a:lnSpc>
              <a:spcBef>
                <a:spcPts val="800"/>
              </a:spcBef>
              <a:buFont typeface="Arial"/>
              <a:buChar char="•"/>
              <a:defRPr lang="en-US" sz="1700" kern="1200" dirty="0" smtClean="0">
                <a:solidFill>
                  <a:srgbClr val="FFFFFF"/>
                </a:solidFill>
                <a:latin typeface="Arial"/>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marL="365760" lvl="1" indent="-182880" algn="l" defTabSz="457200" rtl="0" eaLnBrk="1" latinLnBrk="0" hangingPunct="1">
              <a:lnSpc>
                <a:spcPct val="95000"/>
              </a:lnSpc>
              <a:spcBef>
                <a:spcPts val="200"/>
              </a:spcBef>
              <a:spcAft>
                <a:spcPts val="400"/>
              </a:spcAft>
              <a:buFont typeface="Arial"/>
              <a:buChar char="•"/>
            </a:pPr>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448205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and Text">
    <p:spTree>
      <p:nvGrpSpPr>
        <p:cNvPr id="1" name=""/>
        <p:cNvGrpSpPr/>
        <p:nvPr/>
      </p:nvGrpSpPr>
      <p:grpSpPr>
        <a:xfrm>
          <a:off x="0" y="0"/>
          <a:ext cx="0" cy="0"/>
          <a:chOff x="0" y="0"/>
          <a:chExt cx="0" cy="0"/>
        </a:xfrm>
      </p:grpSpPr>
      <p:pic>
        <p:nvPicPr>
          <p:cNvPr id="12" name="Picture Placeholder 11" descr="150665850.jpg"/>
          <p:cNvPicPr>
            <a:picLocks noChangeAspect="1"/>
          </p:cNvPicPr>
          <p:nvPr userDrawn="1"/>
        </p:nvPicPr>
        <p:blipFill rotWithShape="1">
          <a:blip r:embed="rId2" cstate="screen">
            <a:extLst>
              <a:ext uri="{28A0092B-C50C-407E-A947-70E740481C1C}">
                <a14:useLocalDpi xmlns:a14="http://schemas.microsoft.com/office/drawing/2010/main"/>
              </a:ext>
            </a:extLst>
          </a:blip>
          <a:srcRect l="14307" t="15" r="10505" b="15"/>
          <a:stretch/>
        </p:blipFill>
        <p:spPr>
          <a:xfrm>
            <a:off x="-1" y="0"/>
            <a:ext cx="9144001" cy="6840828"/>
          </a:xfrm>
          <a:prstGeom prst="rect">
            <a:avLst/>
          </a:prstGeom>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7" name="Straight Connector 6"/>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Insert Presentation Title</a:t>
            </a:r>
          </a:p>
        </p:txBody>
      </p:sp>
      <p:sp>
        <p:nvSpPr>
          <p:cNvPr id="11" name="Title 1"/>
          <p:cNvSpPr txBox="1">
            <a:spLocks/>
          </p:cNvSpPr>
          <p:nvPr userDrawn="1"/>
        </p:nvSpPr>
        <p:spPr>
          <a:xfrm>
            <a:off x="350762" y="6393509"/>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chemeClr val="tx1"/>
                </a:solidFill>
              </a:rPr>
              <a:t>HOLOGIC DISCLAIMER</a:t>
            </a:r>
            <a:r>
              <a:rPr lang="en-US" sz="800" baseline="0" dirty="0" smtClean="0">
                <a:solidFill>
                  <a:schemeClr val="tx1"/>
                </a:solidFill>
              </a:rPr>
              <a:t> INFORMATION GOES HERE</a:t>
            </a:r>
            <a:r>
              <a:rPr lang="en-US" sz="800" dirty="0" smtClean="0">
                <a:solidFill>
                  <a:schemeClr val="tx1"/>
                </a:solidFill>
              </a:rPr>
              <a:t>. INTERNAL USE ONLY.</a:t>
            </a:r>
            <a:br>
              <a:rPr lang="en-US" sz="800" dirty="0" smtClean="0">
                <a:solidFill>
                  <a:schemeClr val="tx1"/>
                </a:solidFill>
              </a:rPr>
            </a:br>
            <a:r>
              <a:rPr lang="en-US" sz="800" b="0" dirty="0" smtClean="0">
                <a:solidFill>
                  <a:schemeClr val="tx1"/>
                </a:solidFill>
              </a:rPr>
              <a:t>PRE-000000</a:t>
            </a:r>
            <a:endParaRPr lang="en-US" dirty="0">
              <a:solidFill>
                <a:schemeClr val="tx1"/>
              </a:solidFill>
            </a:endParaRPr>
          </a:p>
        </p:txBody>
      </p:sp>
      <p:sp>
        <p:nvSpPr>
          <p:cNvPr id="10"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14" name="Picture 13" descr="main_logo.png"/>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227606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83681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698" y="3508902"/>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60311928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rgbClr val="FFFFFF"/>
                </a:solidFill>
                <a:latin typeface="Arial"/>
              </a:defRPr>
            </a:lvl1pPr>
            <a:lvl2pPr marL="365760" indent="-18288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9266557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95314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s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marL="169863" indent="-169863">
              <a:lnSpc>
                <a:spcPct val="90000"/>
              </a:lnSpc>
              <a:spcBef>
                <a:spcPts val="200"/>
              </a:spcBef>
              <a:buFont typeface="Arial"/>
              <a:buChar char="•"/>
              <a:defRPr lang="en-US" sz="1700" b="0" dirty="0" smtClean="0">
                <a:solidFill>
                  <a:srgbClr val="FFFFFF"/>
                </a:solidFill>
              </a:defRPr>
            </a:lvl1pPr>
            <a:lvl2pPr marL="169863" indent="-169863">
              <a:lnSpc>
                <a:spcPct val="90000"/>
              </a:lnSpc>
              <a:spcBef>
                <a:spcPts val="200"/>
              </a:spcBef>
              <a:buFont typeface="Arial"/>
              <a:buChar char="•"/>
              <a:defRPr lang="en-US" sz="1700" dirty="0" smtClean="0">
                <a:solidFill>
                  <a:srgbClr val="FFFFFF"/>
                </a:solidFill>
              </a:defRPr>
            </a:lvl2pPr>
            <a:lvl3pPr marL="169863" indent="-169863">
              <a:lnSpc>
                <a:spcPct val="90000"/>
              </a:lnSpc>
              <a:spcBef>
                <a:spcPts val="200"/>
              </a:spcBef>
              <a:defRPr lang="en-US" sz="1700" dirty="0" smtClean="0">
                <a:solidFill>
                  <a:srgbClr val="FFFFFF"/>
                </a:solidFill>
              </a:defRPr>
            </a:lvl3pPr>
            <a:lvl4pPr marL="398463" indent="-228600">
              <a:lnSpc>
                <a:spcPct val="90000"/>
              </a:lnSpc>
              <a:spcBef>
                <a:spcPts val="200"/>
              </a:spcBef>
              <a:defRPr lang="en-US" sz="1500" dirty="0" smtClean="0">
                <a:solidFill>
                  <a:srgbClr val="FFFFFF"/>
                </a:solidFill>
              </a:defRPr>
            </a:lvl4pPr>
            <a:lvl5pPr marL="576263" indent="-177800">
              <a:lnSpc>
                <a:spcPct val="90000"/>
              </a:lnSpc>
              <a:spcBef>
                <a:spcPts val="200"/>
              </a:spcBef>
              <a:defRPr lang="en-US" sz="1300"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703839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5480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lgn="ctr">
              <a:defRPr/>
            </a:lvl1pPr>
          </a:lstStyle>
          <a:p>
            <a:fld id="{6453F95C-7FA8-E048-BEDD-3F6B9882286F}" type="slidenum">
              <a:rPr lang="en-US" smtClean="0"/>
              <a:pPr/>
              <a:t>‹#›</a:t>
            </a:fld>
            <a:endParaRPr lang="en-US" dirty="0"/>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06636"/>
          </a:xfrm>
          <a:prstGeom prst="rect">
            <a:avLst/>
          </a:prstGeom>
        </p:spPr>
        <p:txBody>
          <a:bodyPr vert="horz" lIns="0" tIns="0" rIns="0" bIns="0" rtlCol="0">
            <a:noAutofit/>
          </a:bodyPr>
          <a:lstStyle>
            <a:lvl1pPr>
              <a:defRPr sz="1700">
                <a:solidFill>
                  <a:schemeClr val="accent5"/>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2729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oints Black">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77941"/>
            <a:ext cx="1827212" cy="3088792"/>
          </a:xfrm>
          <a:noFill/>
        </p:spPr>
        <p:txBody>
          <a:bodyPr/>
          <a:lstStyle/>
          <a:p>
            <a:endParaRPr lang="en-US" dirty="0"/>
          </a:p>
        </p:txBody>
      </p:sp>
      <p:sp>
        <p:nvSpPr>
          <p:cNvPr id="6" name="Picture Placeholder 4"/>
          <p:cNvSpPr>
            <a:spLocks noGrp="1"/>
          </p:cNvSpPr>
          <p:nvPr>
            <p:ph type="pic" sz="quarter" idx="12"/>
          </p:nvPr>
        </p:nvSpPr>
        <p:spPr>
          <a:xfrm>
            <a:off x="2562577" y="1677941"/>
            <a:ext cx="1828800" cy="3088792"/>
          </a:xfrm>
          <a:noFill/>
        </p:spPr>
        <p:txBody>
          <a:bodyPr/>
          <a:lstStyle/>
          <a:p>
            <a:endParaRPr lang="en-US"/>
          </a:p>
        </p:txBody>
      </p:sp>
      <p:sp>
        <p:nvSpPr>
          <p:cNvPr id="7" name="Picture Placeholder 4"/>
          <p:cNvSpPr>
            <a:spLocks noGrp="1"/>
          </p:cNvSpPr>
          <p:nvPr>
            <p:ph type="pic" sz="quarter" idx="13"/>
          </p:nvPr>
        </p:nvSpPr>
        <p:spPr>
          <a:xfrm>
            <a:off x="4768381" y="1677941"/>
            <a:ext cx="1827155" cy="3088792"/>
          </a:xfrm>
          <a:noFill/>
        </p:spPr>
        <p:txBody>
          <a:bodyPr/>
          <a:lstStyle/>
          <a:p>
            <a:endParaRPr lang="en-US"/>
          </a:p>
        </p:txBody>
      </p:sp>
      <p:sp>
        <p:nvSpPr>
          <p:cNvPr id="8" name="Picture Placeholder 4"/>
          <p:cNvSpPr>
            <a:spLocks noGrp="1"/>
          </p:cNvSpPr>
          <p:nvPr>
            <p:ph type="pic" sz="quarter" idx="14"/>
          </p:nvPr>
        </p:nvSpPr>
        <p:spPr>
          <a:xfrm>
            <a:off x="6977945" y="1677941"/>
            <a:ext cx="1823862" cy="3088792"/>
          </a:xfrm>
          <a:noFill/>
        </p:spPr>
        <p:txBody>
          <a:bodyPr/>
          <a:lstStyle/>
          <a:p>
            <a:endParaRPr lang="en-US"/>
          </a:p>
        </p:txBody>
      </p:sp>
      <p:sp>
        <p:nvSpPr>
          <p:cNvPr id="9" name="Content Placeholder 2"/>
          <p:cNvSpPr>
            <a:spLocks noGrp="1"/>
          </p:cNvSpPr>
          <p:nvPr>
            <p:ph sz="half" idx="1"/>
          </p:nvPr>
        </p:nvSpPr>
        <p:spPr>
          <a:xfrm>
            <a:off x="350763" y="4871157"/>
            <a:ext cx="1829405"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2577" y="4868334"/>
            <a:ext cx="1828800"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lvl1pPr>
              <a:defRPr>
                <a:solidFill>
                  <a:srgbClr val="FFFFFF"/>
                </a:solidFill>
              </a:defRPr>
            </a:lvl1pPr>
          </a:lstStyle>
          <a:p>
            <a:r>
              <a:rPr lang="en-US" dirty="0" smtClean="0"/>
              <a:t>Click to edit Master title style</a:t>
            </a:r>
            <a:endParaRPr lang="en-US" dirty="0"/>
          </a:p>
        </p:txBody>
      </p:sp>
      <p:sp>
        <p:nvSpPr>
          <p:cNvPr id="1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226191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ottom Black">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872149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cxnSp>
        <p:nvCxnSpPr>
          <p:cNvPr id="7" name="Straight Connector 6"/>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965553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60975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59529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54687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Title Slide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293768692"/>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Slide Blu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57014133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anchor="b"/>
          <a:lstStyle>
            <a:lvl1pPr>
              <a:defRPr sz="310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ts val="2500"/>
              </a:lnSpc>
              <a:spcBef>
                <a:spcPts val="1000"/>
              </a:spcBef>
              <a:defRPr sz="2100">
                <a:solidFill>
                  <a:srgbClr val="FFFFFF"/>
                </a:solidFill>
                <a:latin typeface="Arial"/>
              </a:defRPr>
            </a:lvl1pPr>
            <a:lvl2pPr marL="365760" indent="-182880">
              <a:lnSpc>
                <a:spcPts val="2500"/>
              </a:lnSpc>
              <a:spcBef>
                <a:spcPts val="800"/>
              </a:spcBef>
              <a:buFont typeface="Arial"/>
              <a:buChar char="•"/>
              <a:defRPr lang="en-US" sz="1700" kern="1200" dirty="0" smtClean="0">
                <a:solidFill>
                  <a:srgbClr val="FFFFFF"/>
                </a:solidFill>
                <a:latin typeface="Arial"/>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marL="365760" lvl="1" indent="-182880" algn="l" defTabSz="457200" rtl="0" eaLnBrk="1" latinLnBrk="0" hangingPunct="1">
              <a:lnSpc>
                <a:spcPct val="95000"/>
              </a:lnSpc>
              <a:spcBef>
                <a:spcPts val="200"/>
              </a:spcBef>
              <a:spcAft>
                <a:spcPts val="400"/>
              </a:spcAft>
              <a:buFont typeface="Arial"/>
              <a:buChar char="•"/>
            </a:pPr>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32620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and Text">
    <p:spTree>
      <p:nvGrpSpPr>
        <p:cNvPr id="1" name=""/>
        <p:cNvGrpSpPr/>
        <p:nvPr/>
      </p:nvGrpSpPr>
      <p:grpSpPr>
        <a:xfrm>
          <a:off x="0" y="0"/>
          <a:ext cx="0" cy="0"/>
          <a:chOff x="0" y="0"/>
          <a:chExt cx="0" cy="0"/>
        </a:xfrm>
      </p:grpSpPr>
      <p:pic>
        <p:nvPicPr>
          <p:cNvPr id="12" name="Picture Placeholder 11" descr="150665850.jpg"/>
          <p:cNvPicPr>
            <a:picLocks noChangeAspect="1"/>
          </p:cNvPicPr>
          <p:nvPr userDrawn="1"/>
        </p:nvPicPr>
        <p:blipFill rotWithShape="1">
          <a:blip r:embed="rId2" cstate="screen">
            <a:extLst>
              <a:ext uri="{28A0092B-C50C-407E-A947-70E740481C1C}">
                <a14:useLocalDpi xmlns:a14="http://schemas.microsoft.com/office/drawing/2010/main"/>
              </a:ext>
            </a:extLst>
          </a:blip>
          <a:srcRect l="14307" t="15" r="10505" b="15"/>
          <a:stretch/>
        </p:blipFill>
        <p:spPr>
          <a:xfrm>
            <a:off x="-1" y="0"/>
            <a:ext cx="9144001" cy="6840828"/>
          </a:xfrm>
          <a:prstGeom prst="rect">
            <a:avLst/>
          </a:prstGeom>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7" name="Straight Connector 6"/>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prstClr val="white"/>
                </a:solidFill>
              </a:rPr>
              <a:t>Insert Presentation Title</a:t>
            </a:r>
          </a:p>
        </p:txBody>
      </p:sp>
      <p:sp>
        <p:nvSpPr>
          <p:cNvPr id="11" name="Title 1"/>
          <p:cNvSpPr txBox="1">
            <a:spLocks/>
          </p:cNvSpPr>
          <p:nvPr userDrawn="1"/>
        </p:nvSpPr>
        <p:spPr>
          <a:xfrm>
            <a:off x="350762" y="6393509"/>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dirty="0">
                <a:solidFill>
                  <a:prstClr val="white"/>
                </a:solidFill>
              </a:rPr>
              <a:t>HOLOGIC DISCLAIMER INFORMATION GOES HERE. INTERNAL USE ONLY.</a:t>
            </a:r>
            <a:br>
              <a:rPr dirty="0">
                <a:solidFill>
                  <a:prstClr val="white"/>
                </a:solidFill>
              </a:rPr>
            </a:br>
            <a:r>
              <a:rPr b="0" dirty="0">
                <a:solidFill>
                  <a:prstClr val="white"/>
                </a:solidFill>
              </a:rPr>
              <a:t>PRE-000000</a:t>
            </a:r>
            <a:endParaRPr dirty="0">
              <a:solidFill>
                <a:prstClr val="white"/>
              </a:solidFill>
            </a:endParaRPr>
          </a:p>
        </p:txBody>
      </p:sp>
      <p:sp>
        <p:nvSpPr>
          <p:cNvPr id="10"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pic>
        <p:nvPicPr>
          <p:cNvPr id="14" name="Picture 13" descr="main_logo.png"/>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1433961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698" y="3508902"/>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410203150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rgbClr val="FFFFFF"/>
                </a:solidFill>
                <a:latin typeface="Arial"/>
              </a:defRPr>
            </a:lvl1pPr>
            <a:lvl2pPr marL="365760" indent="-18288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6384900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344305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marL="169863" indent="-169863">
              <a:lnSpc>
                <a:spcPct val="90000"/>
              </a:lnSpc>
              <a:spcBef>
                <a:spcPts val="200"/>
              </a:spcBef>
              <a:buFont typeface="Arial"/>
              <a:buChar char="•"/>
              <a:defRPr lang="en-US" sz="1700" b="0" dirty="0" smtClean="0">
                <a:solidFill>
                  <a:srgbClr val="FFFFFF"/>
                </a:solidFill>
              </a:defRPr>
            </a:lvl1pPr>
            <a:lvl2pPr marL="169863" indent="-169863">
              <a:lnSpc>
                <a:spcPct val="90000"/>
              </a:lnSpc>
              <a:spcBef>
                <a:spcPts val="200"/>
              </a:spcBef>
              <a:buFont typeface="Arial"/>
              <a:buChar char="•"/>
              <a:defRPr lang="en-US" sz="1700" dirty="0" smtClean="0">
                <a:solidFill>
                  <a:srgbClr val="FFFFFF"/>
                </a:solidFill>
              </a:defRPr>
            </a:lvl2pPr>
            <a:lvl3pPr marL="169863" indent="-169863">
              <a:lnSpc>
                <a:spcPct val="90000"/>
              </a:lnSpc>
              <a:spcBef>
                <a:spcPts val="200"/>
              </a:spcBef>
              <a:defRPr lang="en-US" sz="1700" dirty="0" smtClean="0">
                <a:solidFill>
                  <a:srgbClr val="FFFFFF"/>
                </a:solidFill>
              </a:defRPr>
            </a:lvl3pPr>
            <a:lvl4pPr marL="398463" indent="-228600">
              <a:lnSpc>
                <a:spcPct val="90000"/>
              </a:lnSpc>
              <a:spcBef>
                <a:spcPts val="200"/>
              </a:spcBef>
              <a:defRPr lang="en-US" sz="1500" dirty="0" smtClean="0">
                <a:solidFill>
                  <a:srgbClr val="FFFFFF"/>
                </a:solidFill>
              </a:defRPr>
            </a:lvl4pPr>
            <a:lvl5pPr marL="576263" indent="-177800">
              <a:lnSpc>
                <a:spcPct val="90000"/>
              </a:lnSpc>
              <a:spcBef>
                <a:spcPts val="200"/>
              </a:spcBef>
              <a:defRPr lang="en-US" sz="1300"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44653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6795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826946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lgn="ctr">
              <a:defRPr/>
            </a:lvl1pPr>
          </a:lstStyle>
          <a:p>
            <a:fld id="{6453F95C-7FA8-E048-BEDD-3F6B9882286F}" type="slidenum">
              <a:rPr smtClean="0"/>
              <a:pPr/>
              <a:t>‹#›</a:t>
            </a:fld>
            <a:endParaRPr dirty="0"/>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06636"/>
          </a:xfrm>
          <a:prstGeom prst="rect">
            <a:avLst/>
          </a:prstGeom>
        </p:spPr>
        <p:txBody>
          <a:bodyPr vert="horz" lIns="0" tIns="0" rIns="0" bIns="0" rtlCol="0">
            <a:noAutofit/>
          </a:bodyPr>
          <a:lstStyle>
            <a:lvl1pPr>
              <a:defRPr sz="1700">
                <a:solidFill>
                  <a:schemeClr val="accent5"/>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38972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oints Black">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77941"/>
            <a:ext cx="1827212" cy="3088792"/>
          </a:xfrm>
          <a:noFill/>
        </p:spPr>
        <p:txBody>
          <a:bodyPr/>
          <a:lstStyle/>
          <a:p>
            <a:endParaRPr lang="en-US" dirty="0"/>
          </a:p>
        </p:txBody>
      </p:sp>
      <p:sp>
        <p:nvSpPr>
          <p:cNvPr id="6" name="Picture Placeholder 4"/>
          <p:cNvSpPr>
            <a:spLocks noGrp="1"/>
          </p:cNvSpPr>
          <p:nvPr>
            <p:ph type="pic" sz="quarter" idx="12"/>
          </p:nvPr>
        </p:nvSpPr>
        <p:spPr>
          <a:xfrm>
            <a:off x="2562577" y="1677941"/>
            <a:ext cx="1828800" cy="3088792"/>
          </a:xfrm>
          <a:noFill/>
        </p:spPr>
        <p:txBody>
          <a:bodyPr/>
          <a:lstStyle/>
          <a:p>
            <a:endParaRPr lang="en-US"/>
          </a:p>
        </p:txBody>
      </p:sp>
      <p:sp>
        <p:nvSpPr>
          <p:cNvPr id="7" name="Picture Placeholder 4"/>
          <p:cNvSpPr>
            <a:spLocks noGrp="1"/>
          </p:cNvSpPr>
          <p:nvPr>
            <p:ph type="pic" sz="quarter" idx="13"/>
          </p:nvPr>
        </p:nvSpPr>
        <p:spPr>
          <a:xfrm>
            <a:off x="4768381" y="1677941"/>
            <a:ext cx="1827155" cy="3088792"/>
          </a:xfrm>
          <a:noFill/>
        </p:spPr>
        <p:txBody>
          <a:bodyPr/>
          <a:lstStyle/>
          <a:p>
            <a:endParaRPr lang="en-US"/>
          </a:p>
        </p:txBody>
      </p:sp>
      <p:sp>
        <p:nvSpPr>
          <p:cNvPr id="8" name="Picture Placeholder 4"/>
          <p:cNvSpPr>
            <a:spLocks noGrp="1"/>
          </p:cNvSpPr>
          <p:nvPr>
            <p:ph type="pic" sz="quarter" idx="14"/>
          </p:nvPr>
        </p:nvSpPr>
        <p:spPr>
          <a:xfrm>
            <a:off x="6977945" y="1677941"/>
            <a:ext cx="1823862" cy="3088792"/>
          </a:xfrm>
          <a:noFill/>
        </p:spPr>
        <p:txBody>
          <a:bodyPr/>
          <a:lstStyle/>
          <a:p>
            <a:endParaRPr lang="en-US"/>
          </a:p>
        </p:txBody>
      </p:sp>
      <p:sp>
        <p:nvSpPr>
          <p:cNvPr id="9" name="Content Placeholder 2"/>
          <p:cNvSpPr>
            <a:spLocks noGrp="1"/>
          </p:cNvSpPr>
          <p:nvPr>
            <p:ph sz="half" idx="1"/>
          </p:nvPr>
        </p:nvSpPr>
        <p:spPr>
          <a:xfrm>
            <a:off x="350763" y="4871157"/>
            <a:ext cx="1829405"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2577" y="4868334"/>
            <a:ext cx="1828800"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lvl1pPr>
              <a:defRPr>
                <a:solidFill>
                  <a:srgbClr val="FFFFFF"/>
                </a:solidFill>
              </a:defRPr>
            </a:lvl1pPr>
          </a:lstStyle>
          <a:p>
            <a:r>
              <a:rPr lang="en-US" dirty="0" smtClean="0"/>
              <a:t>Click to edit Master title style</a:t>
            </a:r>
            <a:endParaRPr lang="en-US" dirty="0"/>
          </a:p>
        </p:txBody>
      </p:sp>
      <p:sp>
        <p:nvSpPr>
          <p:cNvPr id="1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2879460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Bottom Black">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54950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cxnSp>
        <p:nvCxnSpPr>
          <p:cNvPr id="7" name="Straight Connector 6"/>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408008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435488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9E57DC2-970A-4B3E-BB1C-7A09969E49DF}" type="slidenum">
              <a:rPr/>
              <a:pPr/>
              <a:t>‹#›</a:t>
            </a:fld>
            <a:endParaRPr dirty="0"/>
          </a:p>
        </p:txBody>
      </p:sp>
    </p:spTree>
    <p:extLst>
      <p:ext uri="{BB962C8B-B14F-4D97-AF65-F5344CB8AC3E}">
        <p14:creationId xmlns:p14="http://schemas.microsoft.com/office/powerpoint/2010/main" val="3474681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2690350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740760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434684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24045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2475441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1472570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4023914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742974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060703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363328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301589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smtClean="0"/>
              <a:t>Click to edit Master text styles</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925019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p>
            <a:r>
              <a:rPr lang="en-US" dirty="0" smtClean="0"/>
              <a:t>Click to edit Master title style</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484525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84888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09096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01296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2089899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701" y="3508906"/>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3"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3413908725"/>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9"/>
            <a:ext cx="6862619"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1" y="3543913"/>
            <a:ext cx="6862619" cy="1155095"/>
          </a:xfrm>
        </p:spPr>
        <p:txBody>
          <a:bodyPr/>
          <a:lstStyle>
            <a:lvl1pPr>
              <a:lnSpc>
                <a:spcPct val="95000"/>
              </a:lnSpc>
              <a:spcBef>
                <a:spcPts val="200"/>
              </a:spcBef>
              <a:defRPr sz="2100">
                <a:solidFill>
                  <a:srgbClr val="FFFFFF"/>
                </a:solidFill>
                <a:latin typeface="Arial"/>
              </a:defRPr>
            </a:lvl1pPr>
            <a:lvl2pPr marL="365742" indent="-18287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prstClr val="white"/>
                </a:solidFill>
              </a:rPr>
              <a:pPr algn="ctr"/>
              <a:t>‹#›</a:t>
            </a:fld>
            <a:endParaRPr dirty="0">
              <a:solidFill>
                <a:prstClr val="white"/>
              </a:solidFill>
            </a:endParaRPr>
          </a:p>
        </p:txBody>
      </p:sp>
      <p:cxnSp>
        <p:nvCxnSpPr>
          <p:cNvPr id="8" name="Straight Connector 7"/>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96278252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42832" y="6356352"/>
            <a:ext cx="401173" cy="365125"/>
          </a:xfrm>
          <a:prstGeom prst="rect">
            <a:avLst/>
          </a:prstGeom>
        </p:spPr>
        <p:txBody>
          <a:bodyPr/>
          <a:lstStyle>
            <a:lvl1pPr>
              <a:defRPr sz="751"/>
            </a:lvl1pPr>
          </a:lstStyle>
          <a:p>
            <a:fld id="{0016F021-601D-D542-85BD-B01889D2AA2F}" type="slidenum">
              <a:rPr smtClean="0">
                <a:solidFill>
                  <a:prstClr val="black"/>
                </a:solidFill>
              </a:rPr>
              <a:pPr/>
              <a:t>‹#›</a:t>
            </a:fld>
            <a:endParaRPr dirty="0">
              <a:solidFill>
                <a:prstClr val="black"/>
              </a:solidFill>
            </a:endParaRPr>
          </a:p>
        </p:txBody>
      </p:sp>
    </p:spTree>
    <p:extLst>
      <p:ext uri="{BB962C8B-B14F-4D97-AF65-F5344CB8AC3E}">
        <p14:creationId xmlns:p14="http://schemas.microsoft.com/office/powerpoint/2010/main" val="62565485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226373875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18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6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407614092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3"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srgbClr val="000000"/>
                </a:solidFill>
              </a:rPr>
              <a:pPr algn="ctr"/>
              <a:t>‹#›</a:t>
            </a:fld>
            <a:endParaRPr dirty="0">
              <a:solidFill>
                <a:srgbClr val="000000"/>
              </a:solidFill>
            </a:endParaRPr>
          </a:p>
        </p:txBody>
      </p:sp>
      <p:cxnSp>
        <p:nvCxnSpPr>
          <p:cNvPr id="6" name="Straight Connector 5"/>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3640372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87421" y="1733897"/>
            <a:ext cx="8229600" cy="4525963"/>
          </a:xfrm>
          <a:prstGeom prst="rect">
            <a:avLst/>
          </a:prstGeom>
        </p:spPr>
        <p:txBody>
          <a:bodyPr>
            <a:noAutofit/>
          </a:bodyPr>
          <a:lstStyle>
            <a:lvl1pPr>
              <a:lnSpc>
                <a:spcPts val="24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776248" y="6492876"/>
            <a:ext cx="401173" cy="365125"/>
          </a:xfrm>
          <a:prstGeom prst="rect">
            <a:avLst/>
          </a:prstGeom>
        </p:spPr>
        <p:txBody>
          <a:bodyPr vert="horz" lIns="91440" tIns="45720" rIns="91440" bIns="45720" rtlCol="0" anchor="ctr"/>
          <a:lstStyle>
            <a:lvl1pPr algn="l">
              <a:defRPr sz="800">
                <a:solidFill>
                  <a:srgbClr val="7F7F7F"/>
                </a:solidFill>
                <a:latin typeface="Helvetica"/>
                <a:cs typeface="Helvetica"/>
              </a:defRPr>
            </a:lvl1pPr>
          </a:lstStyle>
          <a:p>
            <a:fld id="{E6B7A67D-3CC6-A04F-9304-547AB19218E6}" type="slidenum">
              <a:rPr smtClean="0"/>
              <a:pPr/>
              <a:t>‹#›</a:t>
            </a:fld>
            <a:endParaRPr dirty="0"/>
          </a:p>
        </p:txBody>
      </p:sp>
    </p:spTree>
    <p:extLst>
      <p:ext uri="{BB962C8B-B14F-4D97-AF65-F5344CB8AC3E}">
        <p14:creationId xmlns:p14="http://schemas.microsoft.com/office/powerpoint/2010/main" val="322661295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dirty="0">
              <a:solidFill>
                <a:srgbClr val="000000"/>
              </a:solidFill>
            </a:endParaRPr>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975611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dirty="0">
              <a:solidFill>
                <a:srgbClr val="000000"/>
              </a:solidFill>
            </a:endParaRPr>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dirty="0">
              <a:solidFill>
                <a:srgbClr val="131F6B"/>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smtClean="0">
                <a:solidFill>
                  <a:srgbClr val="131F6B"/>
                </a:solidFill>
              </a:rPr>
              <a:pPr/>
              <a:t>‹#›</a:t>
            </a:fld>
            <a:endParaRPr dirty="0">
              <a:solidFill>
                <a:srgbClr val="131F6B"/>
              </a:solidFill>
            </a:endParaRPr>
          </a:p>
        </p:txBody>
      </p:sp>
    </p:spTree>
    <p:extLst>
      <p:ext uri="{BB962C8B-B14F-4D97-AF65-F5344CB8AC3E}">
        <p14:creationId xmlns:p14="http://schemas.microsoft.com/office/powerpoint/2010/main" val="334583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1042691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54225"/>
            <a:ext cx="9144000" cy="1470025"/>
          </a:xfrm>
        </p:spPr>
        <p:txBody>
          <a:bodyPr/>
          <a:lstStyle>
            <a:lvl1pPr>
              <a:defRPr>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819400"/>
            <a:ext cx="9144000" cy="838200"/>
          </a:xfrm>
        </p:spPr>
        <p:txBody>
          <a:bodyPr>
            <a:normAutofit/>
          </a:bodyPr>
          <a:lstStyle>
            <a:lvl1pPr marL="0" indent="0" algn="ctr">
              <a:buNone/>
              <a:defRPr sz="24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69184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Bibl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2060"/>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671022"/>
          </a:xfrm>
        </p:spPr>
        <p:txBody>
          <a:bodyPr vert="horz" lIns="0" tIns="0" rIns="0" bIns="0" rtlCol="0">
            <a:noAutofit/>
          </a:bodyPr>
          <a:lstStyle>
            <a:lvl1pPr marL="0" indent="0">
              <a:buFont typeface="+mj-lt"/>
              <a:buNone/>
              <a:defRPr lang="en-US" sz="1100" b="0" dirty="0" smtClean="0">
                <a:solidFill>
                  <a:srgbClr val="002060"/>
                </a:solidFill>
              </a:defRPr>
            </a:lvl1pPr>
            <a:lvl2pPr marL="342900" indent="-342900">
              <a:buFont typeface="+mj-lt"/>
              <a:buAutoNum type="arabicPeriod"/>
              <a:defRPr lang="en-US" dirty="0" smtClean="0"/>
            </a:lvl2pPr>
            <a:lvl3pPr marL="525780" indent="-342900">
              <a:buFont typeface="+mj-lt"/>
              <a:buAutoNum type="arabicPeriod"/>
              <a:defRPr lang="en-US" dirty="0" smtClean="0"/>
            </a:lvl3pPr>
            <a:lvl4pPr marL="754380" indent="-342900">
              <a:buFont typeface="+mj-lt"/>
              <a:buAutoNum type="arabicPeriod"/>
              <a:defRPr lang="en-US" dirty="0" smtClean="0"/>
            </a:lvl4pPr>
            <a:lvl5pPr marL="982980" indent="-342900">
              <a:buFont typeface="+mj-lt"/>
              <a:buAutoNum type="arabicPeriod"/>
              <a:defRPr lang="en-US" dirty="0"/>
            </a:lvl5pPr>
          </a:lstStyle>
          <a:p>
            <a:pPr lvl="0"/>
            <a:r>
              <a:rPr lang="en-US" dirty="0" smtClean="0"/>
              <a:t>Click to edit Master text styles</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75711971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871665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575609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194363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663575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21359944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593056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550877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66886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05252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4294179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488198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smtClean="0"/>
              <a:t>Click to edit Master text styles</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3154908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p>
            <a:r>
              <a:rPr lang="en-US" dirty="0" smtClean="0"/>
              <a:t>Click to edit Master title style</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622646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21707444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043044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a:solidFill>
                  <a:srgbClr val="000000"/>
                </a:solidFill>
              </a:rPr>
              <a:pPr algn="ctr"/>
              <a:t>‹#›</a:t>
            </a:fld>
            <a:endParaRPr dirty="0">
              <a:solidFill>
                <a:srgbClr val="000000"/>
              </a:solidFill>
            </a:endParaRPr>
          </a:p>
        </p:txBody>
      </p:sp>
    </p:spTree>
    <p:extLst>
      <p:ext uri="{BB962C8B-B14F-4D97-AF65-F5344CB8AC3E}">
        <p14:creationId xmlns:p14="http://schemas.microsoft.com/office/powerpoint/2010/main" val="15879534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701" y="3508906"/>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3"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283561775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9"/>
            <a:ext cx="6862619"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1" y="3543913"/>
            <a:ext cx="6862619" cy="1155095"/>
          </a:xfrm>
        </p:spPr>
        <p:txBody>
          <a:bodyPr/>
          <a:lstStyle>
            <a:lvl1pPr>
              <a:lnSpc>
                <a:spcPct val="95000"/>
              </a:lnSpc>
              <a:spcBef>
                <a:spcPts val="200"/>
              </a:spcBef>
              <a:defRPr sz="2100">
                <a:solidFill>
                  <a:srgbClr val="FFFFFF"/>
                </a:solidFill>
                <a:latin typeface="Arial"/>
              </a:defRPr>
            </a:lvl1pPr>
            <a:lvl2pPr marL="365742" indent="-18287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5"/>
          <p:cNvSpPr>
            <a:spLocks noGrp="1"/>
          </p:cNvSpPr>
          <p:nvPr>
            <p:ph type="sldNum" sz="quarter" idx="12"/>
          </p:nvPr>
        </p:nvSpPr>
        <p:spPr>
          <a:xfrm>
            <a:off x="8781143" y="6449985"/>
            <a:ext cx="362856" cy="362856"/>
          </a:xfrm>
          <a:prstGeom prst="rect">
            <a:avLst/>
          </a:prstGeom>
        </p:spPr>
        <p:txBody>
          <a:bodyPr vert="horz" lIns="0" tIns="0" rIns="0" bIns="0" rtlCol="0" anchor="ctr">
            <a:noAutofit/>
          </a:bodyPr>
          <a:lstStyle>
            <a:lvl1pPr>
              <a:defRPr lang="en-US" smtClean="0"/>
            </a:lvl1pPr>
          </a:lstStyle>
          <a:p>
            <a:pPr algn="ctr"/>
            <a:fld id="{6453F95C-7FA8-E048-BEDD-3F6B9882286F}" type="slidenum">
              <a:rPr>
                <a:solidFill>
                  <a:prstClr val="white"/>
                </a:solidFill>
              </a:rPr>
              <a:pPr algn="ctr"/>
              <a:t>‹#›</a:t>
            </a:fld>
            <a:endParaRPr dirty="0">
              <a:solidFill>
                <a:prstClr val="white"/>
              </a:solidFill>
            </a:endParaRPr>
          </a:p>
        </p:txBody>
      </p:sp>
      <p:cxnSp>
        <p:nvCxnSpPr>
          <p:cNvPr id="8" name="Straight Connector 7"/>
          <p:cNvCxnSpPr/>
          <p:nvPr userDrawn="1"/>
        </p:nvCxnSpPr>
        <p:spPr>
          <a:xfrm>
            <a:off x="8774547" y="6495699"/>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3" y="6547465"/>
            <a:ext cx="695107" cy="165083"/>
          </a:xfrm>
          <a:prstGeom prst="rect">
            <a:avLst/>
          </a:prstGeom>
        </p:spPr>
      </p:pic>
    </p:spTree>
    <p:extLst>
      <p:ext uri="{BB962C8B-B14F-4D97-AF65-F5344CB8AC3E}">
        <p14:creationId xmlns:p14="http://schemas.microsoft.com/office/powerpoint/2010/main" val="3633739558"/>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42832" y="6356352"/>
            <a:ext cx="401173" cy="365125"/>
          </a:xfrm>
          <a:prstGeom prst="rect">
            <a:avLst/>
          </a:prstGeom>
        </p:spPr>
        <p:txBody>
          <a:bodyPr/>
          <a:lstStyle>
            <a:lvl1pPr>
              <a:defRPr sz="751"/>
            </a:lvl1pPr>
          </a:lstStyle>
          <a:p>
            <a:fld id="{0016F021-601D-D542-85BD-B01889D2AA2F}" type="slidenum">
              <a:rPr smtClean="0">
                <a:solidFill>
                  <a:prstClr val="black"/>
                </a:solidFill>
              </a:rPr>
              <a:pPr/>
              <a:t>‹#›</a:t>
            </a:fld>
            <a:endParaRPr dirty="0">
              <a:solidFill>
                <a:prstClr val="black"/>
              </a:solidFill>
            </a:endParaRPr>
          </a:p>
        </p:txBody>
      </p:sp>
    </p:spTree>
    <p:extLst>
      <p:ext uri="{BB962C8B-B14F-4D97-AF65-F5344CB8AC3E}">
        <p14:creationId xmlns:p14="http://schemas.microsoft.com/office/powerpoint/2010/main" val="40884611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microsoft.com/office/2007/relationships/hdphoto" Target="../media/hdphoto3.wdp"/><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5.png"/><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image" Target="../media/image1.png"/><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image" Target="../media/image1.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 </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5715000" y="6473663"/>
            <a:ext cx="2043107"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smtClean="0">
                <a:solidFill>
                  <a:srgbClr val="002060"/>
                </a:solidFill>
              </a:rPr>
              <a:t>3D Mammography</a:t>
            </a:r>
            <a:r>
              <a:rPr lang="en-US" baseline="30000" dirty="0" smtClean="0">
                <a:solidFill>
                  <a:srgbClr val="002060"/>
                </a:solidFill>
              </a:rPr>
              <a:t>™</a:t>
            </a:r>
            <a:r>
              <a:rPr lang="en-US" dirty="0" smtClean="0">
                <a:solidFill>
                  <a:srgbClr val="002060"/>
                </a:solidFill>
              </a:rPr>
              <a:t> Imaging and Breast Density Assessment Software</a:t>
            </a:r>
          </a:p>
        </p:txBody>
      </p:sp>
      <p:sp>
        <p:nvSpPr>
          <p:cNvPr id="10" name="Title 1"/>
          <p:cNvSpPr txBox="1">
            <a:spLocks/>
          </p:cNvSpPr>
          <p:nvPr userDrawn="1"/>
        </p:nvSpPr>
        <p:spPr>
          <a:xfrm>
            <a:off x="350762" y="6320032"/>
            <a:ext cx="5896908" cy="441913"/>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rgbClr val="002060"/>
                </a:solidFill>
              </a:rPr>
              <a:t>Hologic Proprietary – For Educational Purposes Only – MED-00310 – rev001 – January 2018</a:t>
            </a:r>
            <a:endParaRPr lang="en-US" dirty="0">
              <a:solidFill>
                <a:srgbClr val="002060"/>
              </a:solidFill>
            </a:endParaRPr>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r>
              <a:rPr lang="en-US" dirty="0" smtClean="0"/>
              <a:t>1</a:t>
            </a:r>
            <a:endParaRPr lang="en-US" dirty="0"/>
          </a:p>
        </p:txBody>
      </p:sp>
      <p:pic>
        <p:nvPicPr>
          <p:cNvPr id="12" name="Picture 11" descr="main_logo.png"/>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4035304701"/>
      </p:ext>
    </p:extLst>
  </p:cSld>
  <p:clrMap bg1="lt1" tx1="dk1" bg2="lt2" tx2="dk2" accent1="accent1" accent2="accent2" accent3="accent3" accent4="accent4" accent5="accent5" accent6="accent6" hlink="hlink" folHlink="folHlink"/>
  <p:sldLayoutIdLst>
    <p:sldLayoutId id="2147483695" r:id="rId1"/>
    <p:sldLayoutId id="2147483650" r:id="rId2"/>
    <p:sldLayoutId id="2147483654" r:id="rId3"/>
    <p:sldLayoutId id="2147483651" r:id="rId4"/>
    <p:sldLayoutId id="2147483652" r:id="rId5"/>
    <p:sldLayoutId id="2147483653" r:id="rId6"/>
    <p:sldLayoutId id="2147483662" r:id="rId7"/>
    <p:sldLayoutId id="2147483663" r:id="rId8"/>
    <p:sldLayoutId id="2147483670" r:id="rId9"/>
    <p:sldLayoutId id="2147483688" r:id="rId10"/>
    <p:sldLayoutId id="2147483689" r:id="rId11"/>
    <p:sldLayoutId id="2147483666" r:id="rId12"/>
    <p:sldLayoutId id="2147483664" r:id="rId13"/>
    <p:sldLayoutId id="2147483665" r:id="rId14"/>
    <p:sldLayoutId id="2147483667"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7" r:id="rId25"/>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r>
              <a:rPr lang="en-US" dirty="0" smtClean="0"/>
              <a:t>1</a:t>
            </a:r>
            <a:endParaRPr lang="en-US" dirty="0"/>
          </a:p>
        </p:txBody>
      </p:sp>
      <p:cxnSp>
        <p:nvCxnSpPr>
          <p:cNvPr id="16" name="Straight Connector 1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 Placeholder 10"/>
          <p:cNvSpPr txBox="1">
            <a:spLocks/>
          </p:cNvSpPr>
          <p:nvPr userDrawn="1"/>
        </p:nvSpPr>
        <p:spPr>
          <a:xfrm>
            <a:off x="5657850" y="6473663"/>
            <a:ext cx="210685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rgbClr val="FFFFFF"/>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smtClean="0"/>
              <a:t>3D Mammography</a:t>
            </a:r>
            <a:r>
              <a:rPr lang="en-US" baseline="30000" dirty="0" smtClean="0"/>
              <a:t>™</a:t>
            </a:r>
            <a:r>
              <a:rPr lang="en-US" dirty="0" smtClean="0"/>
              <a:t> Imaging and Breast Density Assessment Software</a:t>
            </a:r>
          </a:p>
        </p:txBody>
      </p:sp>
      <p:sp>
        <p:nvSpPr>
          <p:cNvPr id="9" name="Title 1"/>
          <p:cNvSpPr txBox="1">
            <a:spLocks/>
          </p:cNvSpPr>
          <p:nvPr userDrawn="1"/>
        </p:nvSpPr>
        <p:spPr>
          <a:xfrm>
            <a:off x="350762" y="6393509"/>
            <a:ext cx="5896908" cy="374684"/>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chemeClr val="tx1"/>
                </a:solidFill>
              </a:rPr>
              <a:t>Hologic Proprietary – For Educational Purposes Only – MED-00310 – rev001 – January 2018</a:t>
            </a:r>
          </a:p>
        </p:txBody>
      </p:sp>
      <p:pic>
        <p:nvPicPr>
          <p:cNvPr id="10" name="Picture 9" descr="main_logo.png"/>
          <p:cNvPicPr>
            <a:picLocks noChangeAspect="1"/>
          </p:cNvPicPr>
          <p:nvPr userDrawn="1"/>
        </p:nvPicPr>
        <p:blipFill rotWithShape="1">
          <a:blip r:embed="rId17" cstate="screen">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4031593810"/>
      </p:ext>
    </p:extLst>
  </p:cSld>
  <p:clrMap bg1="dk1" tx1="lt1" bg2="dk2" tx2="lt2" accent1="accent1" accent2="accent2" accent3="accent3" accent4="accent4" accent5="accent5" accent6="accent6" hlink="hlink" folHlink="folHlink"/>
  <p:sldLayoutIdLst>
    <p:sldLayoutId id="2147483696" r:id="rId1"/>
    <p:sldLayoutId id="2147483687" r:id="rId2"/>
    <p:sldLayoutId id="2147483680" r:id="rId3"/>
    <p:sldLayoutId id="2147483694" r:id="rId4"/>
    <p:sldLayoutId id="2147483693" r:id="rId5"/>
    <p:sldLayoutId id="2147483690" r:id="rId6"/>
    <p:sldLayoutId id="2147483681" r:id="rId7"/>
    <p:sldLayoutId id="2147483682" r:id="rId8"/>
    <p:sldLayoutId id="2147483692" r:id="rId9"/>
    <p:sldLayoutId id="2147483691" r:id="rId10"/>
    <p:sldLayoutId id="2147483685" r:id="rId11"/>
    <p:sldLayoutId id="2147483683" r:id="rId12"/>
    <p:sldLayoutId id="2147483684" r:id="rId13"/>
    <p:sldLayoutId id="2147483686" r:id="rId14"/>
    <p:sldLayoutId id="2147483708" r:id="rId15"/>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0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0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0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0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0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r>
              <a:rPr dirty="0"/>
              <a:t>1</a:t>
            </a:r>
          </a:p>
        </p:txBody>
      </p:sp>
      <p:cxnSp>
        <p:nvCxnSpPr>
          <p:cNvPr id="16" name="Straight Connector 1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 Placeholder 10"/>
          <p:cNvSpPr txBox="1">
            <a:spLocks/>
          </p:cNvSpPr>
          <p:nvPr userDrawn="1"/>
        </p:nvSpPr>
        <p:spPr>
          <a:xfrm>
            <a:off x="4885510" y="6473663"/>
            <a:ext cx="2916838" cy="361759"/>
          </a:xfrm>
          <a:prstGeom prst="rect">
            <a:avLst/>
          </a:prstGeom>
        </p:spPr>
        <p:txBody>
          <a:bodyPr anchor="ctr"/>
          <a:lstStyle>
            <a:lvl1pPr marL="0" indent="0" algn="r" defTabSz="457200" rtl="0" eaLnBrk="1" latinLnBrk="0" hangingPunct="1">
              <a:spcBef>
                <a:spcPts val="1600"/>
              </a:spcBef>
              <a:buFont typeface="Arial"/>
              <a:buNone/>
              <a:defRPr sz="800" b="1" kern="1200">
                <a:solidFill>
                  <a:srgbClr val="FFFFFF"/>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3D Mammography</a:t>
            </a:r>
            <a:r>
              <a:rPr lang="en-US" baseline="30000" dirty="0" smtClean="0"/>
              <a:t>™</a:t>
            </a:r>
            <a:r>
              <a:rPr lang="en-US" dirty="0" smtClean="0"/>
              <a:t> Imaging and Dense Breast Tissue</a:t>
            </a:r>
          </a:p>
        </p:txBody>
      </p:sp>
      <p:sp>
        <p:nvSpPr>
          <p:cNvPr id="9" name="Title 1"/>
          <p:cNvSpPr txBox="1">
            <a:spLocks/>
          </p:cNvSpPr>
          <p:nvPr userDrawn="1"/>
        </p:nvSpPr>
        <p:spPr>
          <a:xfrm>
            <a:off x="350762" y="6393509"/>
            <a:ext cx="5896908" cy="374684"/>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dirty="0">
                <a:solidFill>
                  <a:prstClr val="white"/>
                </a:solidFill>
              </a:rPr>
              <a:t>Hologic Proprietary – For Educational Purposes Only – </a:t>
            </a:r>
            <a:r>
              <a:rPr dirty="0" smtClean="0">
                <a:solidFill>
                  <a:prstClr val="white"/>
                </a:solidFill>
              </a:rPr>
              <a:t>MED-00310 </a:t>
            </a:r>
            <a:r>
              <a:rPr dirty="0">
                <a:solidFill>
                  <a:prstClr val="white"/>
                </a:solidFill>
              </a:rPr>
              <a:t>– rev001 – </a:t>
            </a:r>
            <a:r>
              <a:rPr dirty="0" smtClean="0">
                <a:solidFill>
                  <a:prstClr val="white"/>
                </a:solidFill>
              </a:rPr>
              <a:t>January 2018</a:t>
            </a:r>
            <a:endParaRPr dirty="0">
              <a:solidFill>
                <a:prstClr val="white"/>
              </a:solidFill>
            </a:endParaRPr>
          </a:p>
        </p:txBody>
      </p:sp>
      <p:pic>
        <p:nvPicPr>
          <p:cNvPr id="10" name="Picture 9" descr="main_logo.png"/>
          <p:cNvPicPr>
            <a:picLocks noChangeAspect="1"/>
          </p:cNvPicPr>
          <p:nvPr userDrawn="1"/>
        </p:nvPicPr>
        <p:blipFill rotWithShape="1">
          <a:blip r:embed="rId17" cstate="screen">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2140960917"/>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0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0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0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0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0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 </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4929354" y="6472087"/>
            <a:ext cx="2942267"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2060"/>
                </a:solidFill>
              </a:rPr>
              <a:t>3D Mammography</a:t>
            </a:r>
            <a:r>
              <a:rPr lang="en-US" baseline="30000" dirty="0" smtClean="0">
                <a:solidFill>
                  <a:srgbClr val="002060"/>
                </a:solidFill>
              </a:rPr>
              <a:t>™</a:t>
            </a:r>
            <a:r>
              <a:rPr lang="en-US" dirty="0" smtClean="0">
                <a:solidFill>
                  <a:srgbClr val="002060"/>
                </a:solidFill>
              </a:rPr>
              <a:t> Imaging and Dense Breast Tissue</a:t>
            </a:r>
          </a:p>
        </p:txBody>
      </p:sp>
      <p:sp>
        <p:nvSpPr>
          <p:cNvPr id="10" name="Title 1"/>
          <p:cNvSpPr txBox="1">
            <a:spLocks/>
          </p:cNvSpPr>
          <p:nvPr userDrawn="1"/>
        </p:nvSpPr>
        <p:spPr>
          <a:xfrm>
            <a:off x="350762" y="6320032"/>
            <a:ext cx="5896908" cy="441913"/>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dirty="0">
                <a:solidFill>
                  <a:srgbClr val="002060"/>
                </a:solidFill>
              </a:rPr>
              <a:t>Hologic Proprietary – For Educational Purposes Only – </a:t>
            </a:r>
            <a:r>
              <a:rPr lang="en-US" dirty="0" smtClean="0">
                <a:solidFill>
                  <a:srgbClr val="002060"/>
                </a:solidFill>
              </a:rPr>
              <a:t>MED-00310 – rev001 – January 2018</a:t>
            </a:r>
            <a:endParaRPr lang="en-US" dirty="0">
              <a:solidFill>
                <a:srgbClr val="002060"/>
              </a:solidFill>
            </a:endParaRPr>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r>
              <a:rPr dirty="0">
                <a:solidFill>
                  <a:srgbClr val="000000"/>
                </a:solidFill>
              </a:rPr>
              <a:t>1</a:t>
            </a:r>
          </a:p>
        </p:txBody>
      </p:sp>
      <p:pic>
        <p:nvPicPr>
          <p:cNvPr id="12" name="Picture 11" descr="main_logo.png"/>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11605070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 </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4929354" y="6472087"/>
            <a:ext cx="2942267"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2060"/>
                </a:solidFill>
              </a:rPr>
              <a:t>3D Mammography</a:t>
            </a:r>
            <a:r>
              <a:rPr lang="en-US" baseline="30000" dirty="0" smtClean="0">
                <a:solidFill>
                  <a:srgbClr val="002060"/>
                </a:solidFill>
              </a:rPr>
              <a:t>™</a:t>
            </a:r>
            <a:r>
              <a:rPr lang="en-US" dirty="0" smtClean="0">
                <a:solidFill>
                  <a:srgbClr val="002060"/>
                </a:solidFill>
              </a:rPr>
              <a:t> Imaging and Dense Breast Tissue</a:t>
            </a:r>
          </a:p>
        </p:txBody>
      </p:sp>
      <p:sp>
        <p:nvSpPr>
          <p:cNvPr id="10" name="Title 1"/>
          <p:cNvSpPr txBox="1">
            <a:spLocks/>
          </p:cNvSpPr>
          <p:nvPr userDrawn="1"/>
        </p:nvSpPr>
        <p:spPr>
          <a:xfrm>
            <a:off x="350762" y="6320032"/>
            <a:ext cx="5896908" cy="441913"/>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dirty="0">
                <a:solidFill>
                  <a:srgbClr val="002060"/>
                </a:solidFill>
              </a:rPr>
              <a:t>Hologic Proprietary – For Educational Purposes Only – </a:t>
            </a:r>
            <a:r>
              <a:rPr lang="en-US" dirty="0" smtClean="0">
                <a:solidFill>
                  <a:srgbClr val="002060"/>
                </a:solidFill>
              </a:rPr>
              <a:t>MED-00310 – rev001 – January 2018</a:t>
            </a:r>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r>
              <a:rPr dirty="0">
                <a:solidFill>
                  <a:srgbClr val="000000"/>
                </a:solidFill>
              </a:rPr>
              <a:t>1</a:t>
            </a:r>
          </a:p>
        </p:txBody>
      </p:sp>
      <p:pic>
        <p:nvPicPr>
          <p:cNvPr id="12" name="Picture 11" descr="main_logo.png"/>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198018952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acog.org/Resources-And-Publications/Committee-Opinions/Committee-on-Gynecologic-Practice/Management-of-Women-With-Dense-Breasts-Diagnosed-by-Mammography#table1a"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cog.org/About-ACOG/ACOG-Departments/ACOG-Rounds/October-2017/WPSI-Mammography-Screening-Recommendation-Supported-by-HRSA-and-Put-into-Action"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www.uspreventiveservicestaskforce.org/Page/Document/UpdateSummaryFinal/breast-cancer-screening"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0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6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8.xml"/><Relationship Id="rId7" Type="http://schemas.openxmlformats.org/officeDocument/2006/relationships/diagramData" Target="../diagrams/data6.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3.emf"/><Relationship Id="rId11" Type="http://schemas.microsoft.com/office/2007/relationships/diagramDrawing" Target="../diagrams/drawing6.xml"/><Relationship Id="rId5" Type="http://schemas.openxmlformats.org/officeDocument/2006/relationships/oleObject" Target="../embeddings/oleObject3.bin"/><Relationship Id="rId10" Type="http://schemas.openxmlformats.org/officeDocument/2006/relationships/diagramColors" Target="../diagrams/colors6.xml"/><Relationship Id="rId4" Type="http://schemas.openxmlformats.org/officeDocument/2006/relationships/notesSlide" Target="../notesSlides/notesSlide24.xml"/><Relationship Id="rId9"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18" Type="http://schemas.openxmlformats.org/officeDocument/2006/relationships/image" Target="../media/image49.png"/><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3.tiff"/><Relationship Id="rId17" Type="http://schemas.openxmlformats.org/officeDocument/2006/relationships/image" Target="../media/image48.tiff"/><Relationship Id="rId2" Type="http://schemas.openxmlformats.org/officeDocument/2006/relationships/notesSlide" Target="../notesSlides/notesSlide28.xml"/><Relationship Id="rId16" Type="http://schemas.openxmlformats.org/officeDocument/2006/relationships/image" Target="../media/image47.tiff"/><Relationship Id="rId1" Type="http://schemas.openxmlformats.org/officeDocument/2006/relationships/slideLayout" Target="../slideLayouts/slideLayout40.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5" Type="http://schemas.openxmlformats.org/officeDocument/2006/relationships/image" Target="../media/image46.tiff"/><Relationship Id="rId10" Type="http://schemas.openxmlformats.org/officeDocument/2006/relationships/image" Target="../media/image41.tiff"/><Relationship Id="rId4" Type="http://schemas.openxmlformats.org/officeDocument/2006/relationships/image" Target="../media/image35.tiff"/><Relationship Id="rId9" Type="http://schemas.openxmlformats.org/officeDocument/2006/relationships/image" Target="../media/image40.tiff"/><Relationship Id="rId1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1.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4.bin"/><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46.xml"/><Relationship Id="rId1" Type="http://schemas.openxmlformats.org/officeDocument/2006/relationships/slideLayout" Target="../slideLayouts/slideLayout54.xml"/><Relationship Id="rId4" Type="http://schemas.openxmlformats.org/officeDocument/2006/relationships/image" Target="../media/image11.tif"/></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1.tif"/></Relationships>
</file>

<file path=ppt/slides/_rels/slide50.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notesSlide" Target="../notesSlides/notesSlide47.xml"/><Relationship Id="rId1" Type="http://schemas.openxmlformats.org/officeDocument/2006/relationships/slideLayout" Target="../slideLayouts/slideLayout54.xml"/><Relationship Id="rId4" Type="http://schemas.openxmlformats.org/officeDocument/2006/relationships/image" Target="../media/image69.ti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11.tif"/><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notesSlide" Target="../notesSlides/notesSlide49.xml"/><Relationship Id="rId1" Type="http://schemas.openxmlformats.org/officeDocument/2006/relationships/slideLayout" Target="../slideLayouts/slideLayout54.xml"/><Relationship Id="rId4" Type="http://schemas.openxmlformats.org/officeDocument/2006/relationships/image" Target="../media/image72.tif"/></Relationships>
</file>

<file path=ppt/slides/_rels/slide5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0.xml"/><Relationship Id="rId1" Type="http://schemas.openxmlformats.org/officeDocument/2006/relationships/slideLayout" Target="../slideLayouts/slideLayout54.xml"/><Relationship Id="rId4" Type="http://schemas.openxmlformats.org/officeDocument/2006/relationships/image" Target="../media/image72.tif"/></Relationships>
</file>

<file path=ppt/slides/_rels/slide54.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notesSlide" Target="../notesSlides/notesSlide53.xml"/><Relationship Id="rId1" Type="http://schemas.openxmlformats.org/officeDocument/2006/relationships/slideLayout" Target="../slideLayouts/slideLayout54.xml"/><Relationship Id="rId4" Type="http://schemas.openxmlformats.org/officeDocument/2006/relationships/image" Target="../media/image75.tif"/></Relationships>
</file>

<file path=ppt/slides/_rels/slide57.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notesSlide" Target="../notesSlides/notesSlide54.xml"/><Relationship Id="rId1" Type="http://schemas.openxmlformats.org/officeDocument/2006/relationships/slideLayout" Target="../slideLayouts/slideLayout54.xml"/><Relationship Id="rId4" Type="http://schemas.openxmlformats.org/officeDocument/2006/relationships/image" Target="../media/image77.ti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81.tif"/><Relationship Id="rId2" Type="http://schemas.openxmlformats.org/officeDocument/2006/relationships/notesSlide" Target="../notesSlides/notesSlide58.xml"/><Relationship Id="rId1" Type="http://schemas.openxmlformats.org/officeDocument/2006/relationships/slideLayout" Target="../slideLayouts/slideLayout54.xml"/><Relationship Id="rId4" Type="http://schemas.openxmlformats.org/officeDocument/2006/relationships/image" Target="../media/image82.tif"/></Relationships>
</file>

<file path=ppt/slides/_rels/slide62.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notesSlide" Target="../notesSlides/notesSlide59.xml"/><Relationship Id="rId1" Type="http://schemas.openxmlformats.org/officeDocument/2006/relationships/slideLayout" Target="../slideLayouts/slideLayout54.xml"/><Relationship Id="rId4" Type="http://schemas.openxmlformats.org/officeDocument/2006/relationships/image" Target="../media/image84.ti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1.tif"/><Relationship Id="rId5" Type="http://schemas.openxmlformats.org/officeDocument/2006/relationships/image" Target="../media/image85.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4.tif"/><Relationship Id="rId5" Type="http://schemas.openxmlformats.org/officeDocument/2006/relationships/image" Target="../media/image86.png"/><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88.tif"/><Relationship Id="rId2" Type="http://schemas.openxmlformats.org/officeDocument/2006/relationships/notesSlide" Target="../notesSlides/notesSlide64.xml"/><Relationship Id="rId1" Type="http://schemas.openxmlformats.org/officeDocument/2006/relationships/slideLayout" Target="../slideLayouts/slideLayout54.xml"/><Relationship Id="rId4" Type="http://schemas.openxmlformats.org/officeDocument/2006/relationships/image" Target="../media/image89.tif"/></Relationships>
</file>

<file path=ppt/slides/_rels/slide68.xml.rels><?xml version="1.0" encoding="UTF-8" standalone="yes"?>
<Relationships xmlns="http://schemas.openxmlformats.org/package/2006/relationships"><Relationship Id="rId3" Type="http://schemas.openxmlformats.org/officeDocument/2006/relationships/image" Target="../media/image90.tif"/><Relationship Id="rId2" Type="http://schemas.openxmlformats.org/officeDocument/2006/relationships/notesSlide" Target="../notesSlides/notesSlide65.xml"/><Relationship Id="rId1" Type="http://schemas.openxmlformats.org/officeDocument/2006/relationships/slideLayout" Target="../slideLayouts/slideLayout54.xml"/><Relationship Id="rId4" Type="http://schemas.openxmlformats.org/officeDocument/2006/relationships/image" Target="../media/image91.tif"/></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66.xml"/><Relationship Id="rId1" Type="http://schemas.openxmlformats.org/officeDocument/2006/relationships/slideLayout" Target="../slideLayouts/slideLayout49.xml"/><Relationship Id="rId4" Type="http://schemas.openxmlformats.org/officeDocument/2006/relationships/image" Target="../media/image95.tiff"/></Relationships>
</file>

<file path=ppt/slides/_rels/slide72.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67.xml"/><Relationship Id="rId1" Type="http://schemas.openxmlformats.org/officeDocument/2006/relationships/slideLayout" Target="../slideLayouts/slideLayout49.xml"/><Relationship Id="rId4" Type="http://schemas.openxmlformats.org/officeDocument/2006/relationships/image" Target="../media/image97.tiff"/></Relationships>
</file>

<file path=ppt/slides/_rels/slide7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68.xml"/><Relationship Id="rId1" Type="http://schemas.openxmlformats.org/officeDocument/2006/relationships/slideLayout" Target="../slideLayouts/slideLayout49.xml"/><Relationship Id="rId4" Type="http://schemas.openxmlformats.org/officeDocument/2006/relationships/image" Target="../media/image99.tiff"/></Relationships>
</file>

<file path=ppt/slides/_rels/slide74.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69.xml"/><Relationship Id="rId1" Type="http://schemas.openxmlformats.org/officeDocument/2006/relationships/slideLayout" Target="../slideLayouts/slideLayout49.xml"/><Relationship Id="rId4" Type="http://schemas.openxmlformats.org/officeDocument/2006/relationships/image" Target="../media/image100.tiff"/></Relationships>
</file>

<file path=ppt/slides/_rels/slide75.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3D Mammography</a:t>
            </a:r>
            <a:r>
              <a:rPr lang="en-US" sz="2000" baseline="30000" dirty="0">
                <a:latin typeface="Arial" panose="020B0604020202020204" pitchFamily="34" charset="0"/>
                <a:cs typeface="Arial" panose="020B0604020202020204" pitchFamily="34" charset="0"/>
              </a:rPr>
              <a:t>™</a:t>
            </a:r>
            <a:r>
              <a:rPr lang="en-US" sz="2000" dirty="0" smtClean="0"/>
              <a:t> Imaging and Breast </a:t>
            </a:r>
            <a:r>
              <a:rPr lang="en-US" sz="2000" dirty="0"/>
              <a:t>Density Assessment </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718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cap="none" dirty="0">
                <a:ln>
                  <a:noFill/>
                </a:ln>
              </a:rPr>
              <a:t>Breast density is one of the strongest risk factors </a:t>
            </a:r>
            <a:r>
              <a:rPr lang="en-US" sz="2800" b="1" cap="none" dirty="0" smtClean="0">
                <a:ln>
                  <a:noFill/>
                </a:ln>
              </a:rPr>
              <a:t/>
            </a:r>
            <a:br>
              <a:rPr lang="en-US" sz="2800" b="1" cap="none" dirty="0" smtClean="0">
                <a:ln>
                  <a:noFill/>
                </a:ln>
              </a:rPr>
            </a:br>
            <a:r>
              <a:rPr lang="en-US" sz="2800" b="1" cap="none" dirty="0" smtClean="0">
                <a:ln>
                  <a:noFill/>
                </a:ln>
              </a:rPr>
              <a:t>associated </a:t>
            </a:r>
            <a:r>
              <a:rPr lang="en-US" sz="2800" b="1" cap="none" dirty="0">
                <a:ln>
                  <a:noFill/>
                </a:ln>
              </a:rPr>
              <a:t>with breast cancer</a:t>
            </a:r>
            <a:endParaRPr lang="en-US" sz="2800" b="1"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5255" y="1801091"/>
            <a:ext cx="7967134" cy="3512272"/>
          </a:xfrm>
        </p:spPr>
      </p:pic>
      <p:sp>
        <p:nvSpPr>
          <p:cNvPr id="3" name="Slide Number Placeholder 2"/>
          <p:cNvSpPr>
            <a:spLocks noGrp="1"/>
          </p:cNvSpPr>
          <p:nvPr>
            <p:ph type="sldNum" sz="quarter" idx="4"/>
          </p:nvPr>
        </p:nvSpPr>
        <p:spPr>
          <a:prstGeom prst="rect">
            <a:avLst/>
          </a:prstGeom>
        </p:spPr>
        <p:txBody>
          <a:bodyPr/>
          <a:lstStyle/>
          <a:p>
            <a:r>
              <a:rPr lang="en-US" sz="800" dirty="0" smtClean="0"/>
              <a:t>     </a:t>
            </a:r>
            <a:fld id="{69E57DC2-970A-4B3E-BB1C-7A09969E49DF}" type="slidenum">
              <a:rPr lang="en-US" sz="800" smtClean="0"/>
              <a:t>10</a:t>
            </a:fld>
            <a:endParaRPr lang="en-US" sz="800" dirty="0"/>
          </a:p>
        </p:txBody>
      </p:sp>
      <p:sp>
        <p:nvSpPr>
          <p:cNvPr id="5" name="Rectangle 4"/>
          <p:cNvSpPr/>
          <p:nvPr/>
        </p:nvSpPr>
        <p:spPr>
          <a:xfrm>
            <a:off x="885537" y="5410201"/>
            <a:ext cx="7391400" cy="830997"/>
          </a:xfrm>
          <a:prstGeom prst="rect">
            <a:avLst/>
          </a:prstGeom>
        </p:spPr>
        <p:txBody>
          <a:bodyPr wrap="square">
            <a:spAutoFit/>
          </a:bodyPr>
          <a:lstStyle/>
          <a:p>
            <a:pPr algn="ctr"/>
            <a:r>
              <a:rPr lang="en-US" sz="2400" dirty="0">
                <a:latin typeface="+mj-lt"/>
                <a:cs typeface="Times New Roman" panose="02020603050405020304" pitchFamily="18" charset="0"/>
              </a:rPr>
              <a:t>Breast density represents a stronger risk factor than having two first degree relatives with the disease</a:t>
            </a:r>
            <a:endParaRPr lang="en-US" sz="2400" dirty="0">
              <a:latin typeface="+mj-lt"/>
            </a:endParaRPr>
          </a:p>
        </p:txBody>
      </p:sp>
      <p:sp>
        <p:nvSpPr>
          <p:cNvPr id="6" name="Rectangle 5"/>
          <p:cNvSpPr/>
          <p:nvPr/>
        </p:nvSpPr>
        <p:spPr>
          <a:xfrm>
            <a:off x="626917" y="1888115"/>
            <a:ext cx="249383" cy="244908"/>
          </a:xfrm>
          <a:prstGeom prst="rect">
            <a:avLst/>
          </a:prstGeom>
          <a:solidFill>
            <a:schemeClr val="bg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a:t>
            </a:r>
            <a:endParaRPr lang="en-US" dirty="0"/>
          </a:p>
        </p:txBody>
      </p:sp>
      <p:sp>
        <p:nvSpPr>
          <p:cNvPr id="7" name="Rectangle 6"/>
          <p:cNvSpPr/>
          <p:nvPr/>
        </p:nvSpPr>
        <p:spPr>
          <a:xfrm>
            <a:off x="2775526" y="1897929"/>
            <a:ext cx="268433" cy="244908"/>
          </a:xfrm>
          <a:prstGeom prst="rect">
            <a:avLst/>
          </a:prstGeom>
          <a:solidFill>
            <a:schemeClr val="bg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t>
            </a:r>
            <a:endParaRPr lang="en-US" dirty="0"/>
          </a:p>
        </p:txBody>
      </p:sp>
      <p:sp>
        <p:nvSpPr>
          <p:cNvPr id="8" name="Rectangle 7"/>
          <p:cNvSpPr/>
          <p:nvPr/>
        </p:nvSpPr>
        <p:spPr>
          <a:xfrm>
            <a:off x="4572000" y="1888403"/>
            <a:ext cx="295564" cy="244620"/>
          </a:xfrm>
          <a:prstGeom prst="rect">
            <a:avLst/>
          </a:prstGeom>
          <a:solidFill>
            <a:schemeClr val="bg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9" name="Rectangle 8"/>
          <p:cNvSpPr/>
          <p:nvPr/>
        </p:nvSpPr>
        <p:spPr>
          <a:xfrm>
            <a:off x="6748895" y="1888115"/>
            <a:ext cx="279978" cy="244908"/>
          </a:xfrm>
          <a:prstGeom prst="rect">
            <a:avLst/>
          </a:prstGeom>
          <a:solidFill>
            <a:schemeClr val="bg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
            </a:r>
            <a:endParaRPr lang="en-US" dirty="0"/>
          </a:p>
        </p:txBody>
      </p:sp>
      <p:sp>
        <p:nvSpPr>
          <p:cNvPr id="10" name="TextBox 9"/>
          <p:cNvSpPr txBox="1"/>
          <p:nvPr/>
        </p:nvSpPr>
        <p:spPr>
          <a:xfrm>
            <a:off x="979053" y="6241198"/>
            <a:ext cx="6326909" cy="246221"/>
          </a:xfrm>
          <a:prstGeom prst="rect">
            <a:avLst/>
          </a:prstGeom>
          <a:noFill/>
        </p:spPr>
        <p:txBody>
          <a:bodyPr wrap="square" rtlCol="0">
            <a:spAutoFit/>
          </a:bodyPr>
          <a:lstStyle/>
          <a:p>
            <a:r>
              <a:rPr lang="en-US" sz="1000" dirty="0"/>
              <a:t>Breast Cancer Risk Factors You Cannot </a:t>
            </a:r>
            <a:r>
              <a:rPr lang="en-US" sz="1000" dirty="0" smtClean="0"/>
              <a:t>Change – ACS.org</a:t>
            </a:r>
            <a:endParaRPr lang="en-US" sz="1000" dirty="0"/>
          </a:p>
        </p:txBody>
      </p:sp>
    </p:spTree>
    <p:extLst>
      <p:ext uri="{BB962C8B-B14F-4D97-AF65-F5344CB8AC3E}">
        <p14:creationId xmlns:p14="http://schemas.microsoft.com/office/powerpoint/2010/main" val="4208726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solidFill>
                  <a:srgbClr val="002060"/>
                </a:solidFill>
              </a:rPr>
              <a:t>But Why is Breast Density a Concern?</a:t>
            </a:r>
            <a:endParaRPr lang="en-US" sz="2800" dirty="0">
              <a:solidFill>
                <a:srgbClr val="002060"/>
              </a:solidFill>
            </a:endParaRP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solidFill>
                  <a:srgbClr val="002060"/>
                </a:solidFill>
              </a:rPr>
              <a:pPr algn="ctr"/>
              <a:t>11</a:t>
            </a:fld>
            <a:endParaRPr lang="en-US" dirty="0">
              <a:solidFill>
                <a:srgbClr val="002060"/>
              </a:solidFill>
            </a:endParaRPr>
          </a:p>
        </p:txBody>
      </p:sp>
      <p:sp>
        <p:nvSpPr>
          <p:cNvPr id="7" name="TextBox 6"/>
          <p:cNvSpPr txBox="1"/>
          <p:nvPr/>
        </p:nvSpPr>
        <p:spPr>
          <a:xfrm>
            <a:off x="350763" y="5700250"/>
            <a:ext cx="6733528" cy="507831"/>
          </a:xfrm>
          <a:prstGeom prst="rect">
            <a:avLst/>
          </a:prstGeom>
          <a:solidFill>
            <a:schemeClr val="bg1"/>
          </a:solidFill>
        </p:spPr>
        <p:txBody>
          <a:bodyPr wrap="square" rtlCol="0">
            <a:spAutoFit/>
          </a:bodyPr>
          <a:lstStyle/>
          <a:p>
            <a:pPr fontAlgn="base">
              <a:spcBef>
                <a:spcPct val="0"/>
              </a:spcBef>
              <a:spcAft>
                <a:spcPct val="0"/>
              </a:spcAft>
            </a:pPr>
            <a:r>
              <a:rPr lang="en-US" sz="900" baseline="30000" dirty="0">
                <a:solidFill>
                  <a:srgbClr val="323232"/>
                </a:solidFill>
                <a:ea typeface="ＭＳ Ｐゴシック" pitchFamily="34" charset="-128"/>
              </a:rPr>
              <a:t>1 </a:t>
            </a:r>
            <a:r>
              <a:rPr lang="en-US" sz="900" dirty="0"/>
              <a:t>Engmann NJ, et al. Population-Attributable Risk Proportion of Clinical Risk Factors for Breast Cancer. </a:t>
            </a:r>
            <a:r>
              <a:rPr lang="en-US" sz="900" i="1" dirty="0"/>
              <a:t>JAMA </a:t>
            </a:r>
            <a:r>
              <a:rPr lang="en-US" sz="900" i="1" dirty="0" err="1"/>
              <a:t>Oncol</a:t>
            </a:r>
            <a:r>
              <a:rPr lang="en-US" sz="900" i="1" dirty="0"/>
              <a:t>. 2017</a:t>
            </a:r>
          </a:p>
          <a:p>
            <a:pPr fontAlgn="base">
              <a:spcBef>
                <a:spcPct val="0"/>
              </a:spcBef>
              <a:spcAft>
                <a:spcPct val="0"/>
              </a:spcAft>
            </a:pPr>
            <a:r>
              <a:rPr lang="en-US" sz="900" baseline="30000" dirty="0">
                <a:solidFill>
                  <a:srgbClr val="323232"/>
                </a:solidFill>
                <a:ea typeface="ＭＳ Ｐゴシック" pitchFamily="34" charset="-128"/>
              </a:rPr>
              <a:t>2</a:t>
            </a:r>
            <a:r>
              <a:rPr lang="en-US" sz="900" i="1" dirty="0">
                <a:solidFill>
                  <a:srgbClr val="323232"/>
                </a:solidFill>
                <a:ea typeface="ＭＳ Ｐゴシック" pitchFamily="34" charset="-128"/>
              </a:rPr>
              <a:t> </a:t>
            </a:r>
            <a:r>
              <a:rPr lang="en-US" sz="900" dirty="0" err="1">
                <a:solidFill>
                  <a:srgbClr val="323232"/>
                </a:solidFill>
                <a:ea typeface="ＭＳ Ｐゴシック" pitchFamily="34" charset="-128"/>
              </a:rPr>
              <a:t>Pasche</a:t>
            </a:r>
            <a:r>
              <a:rPr lang="en-US" sz="900" dirty="0">
                <a:solidFill>
                  <a:srgbClr val="323232"/>
                </a:solidFill>
                <a:ea typeface="ＭＳ Ｐゴシック" pitchFamily="34" charset="-128"/>
              </a:rPr>
              <a:t> B. Recent Advances In Breast Cancer Genetics</a:t>
            </a:r>
            <a:r>
              <a:rPr lang="en-US" sz="900" i="1" dirty="0">
                <a:solidFill>
                  <a:srgbClr val="323232"/>
                </a:solidFill>
                <a:ea typeface="ＭＳ Ｐゴシック" pitchFamily="34" charset="-128"/>
              </a:rPr>
              <a:t>. </a:t>
            </a:r>
            <a:r>
              <a:rPr lang="en-US" sz="900" i="1" dirty="0"/>
              <a:t>Cancer Treat Res</a:t>
            </a:r>
            <a:r>
              <a:rPr lang="en-US" sz="900" dirty="0"/>
              <a:t>. 2008</a:t>
            </a:r>
          </a:p>
          <a:p>
            <a:pPr fontAlgn="base">
              <a:spcBef>
                <a:spcPct val="0"/>
              </a:spcBef>
              <a:spcAft>
                <a:spcPct val="0"/>
              </a:spcAft>
            </a:pPr>
            <a:r>
              <a:rPr lang="en-US" sz="900" baseline="30000" dirty="0">
                <a:solidFill>
                  <a:srgbClr val="323232"/>
                </a:solidFill>
                <a:ea typeface="ＭＳ Ｐゴシック" pitchFamily="34" charset="-128"/>
              </a:rPr>
              <a:t>3</a:t>
            </a:r>
            <a:r>
              <a:rPr lang="en-US" sz="900" dirty="0">
                <a:solidFill>
                  <a:srgbClr val="323232"/>
                </a:solidFill>
                <a:ea typeface="ＭＳ Ｐゴシック" pitchFamily="34" charset="-128"/>
              </a:rPr>
              <a:t> Brose, Marcia S., et al. "Cancer risk estimates for BRCA1 mutation carriers identified in a risk evaluation program." </a:t>
            </a:r>
            <a:r>
              <a:rPr lang="en-US" sz="900" i="1" dirty="0">
                <a:solidFill>
                  <a:srgbClr val="323232"/>
                </a:solidFill>
                <a:ea typeface="ＭＳ Ｐゴシック" pitchFamily="34" charset="-128"/>
              </a:rPr>
              <a:t>JNCI</a:t>
            </a:r>
            <a:r>
              <a:rPr lang="en-US" sz="900" dirty="0">
                <a:solidFill>
                  <a:srgbClr val="323232"/>
                </a:solidFill>
                <a:ea typeface="ＭＳ Ｐゴシック" pitchFamily="34" charset="-128"/>
              </a:rPr>
              <a:t> (2002): </a:t>
            </a:r>
          </a:p>
        </p:txBody>
      </p:sp>
      <p:sp>
        <p:nvSpPr>
          <p:cNvPr id="11" name="TextBox 10"/>
          <p:cNvSpPr txBox="1"/>
          <p:nvPr/>
        </p:nvSpPr>
        <p:spPr>
          <a:xfrm>
            <a:off x="4714830" y="1926859"/>
            <a:ext cx="4281388" cy="3644587"/>
          </a:xfrm>
          <a:prstGeom prst="rect">
            <a:avLst/>
          </a:prstGeom>
          <a:noFill/>
        </p:spPr>
        <p:txBody>
          <a:bodyPr wrap="square" rtlCol="0">
            <a:spAutoFit/>
          </a:bodyPr>
          <a:lstStyle/>
          <a:p>
            <a:pPr>
              <a:spcAft>
                <a:spcPts val="451"/>
              </a:spcAft>
            </a:pPr>
            <a:r>
              <a:rPr lang="en-US" sz="2000" b="1" dirty="0">
                <a:solidFill>
                  <a:srgbClr val="002060"/>
                </a:solidFill>
              </a:rPr>
              <a:t>Risk Increase:</a:t>
            </a:r>
          </a:p>
          <a:p>
            <a:pPr marL="257156" indent="-257156">
              <a:spcAft>
                <a:spcPts val="451"/>
              </a:spcAft>
              <a:buFont typeface="+mj-lt"/>
              <a:buAutoNum type="arabicPeriod"/>
            </a:pPr>
            <a:r>
              <a:rPr lang="en-US" sz="2000" dirty="0">
                <a:solidFill>
                  <a:srgbClr val="002060"/>
                </a:solidFill>
              </a:rPr>
              <a:t>BRCA1/2: 6 – 11x</a:t>
            </a:r>
          </a:p>
          <a:p>
            <a:pPr marL="257156" indent="-257156">
              <a:spcAft>
                <a:spcPts val="451"/>
              </a:spcAft>
              <a:buFont typeface="+mj-lt"/>
              <a:buAutoNum type="arabicPeriod"/>
            </a:pPr>
            <a:r>
              <a:rPr lang="en-US" sz="2000" dirty="0">
                <a:solidFill>
                  <a:srgbClr val="002060"/>
                </a:solidFill>
              </a:rPr>
              <a:t>Family History: 1.5 – 3x</a:t>
            </a:r>
          </a:p>
          <a:p>
            <a:pPr marL="257156" indent="-257156">
              <a:spcAft>
                <a:spcPts val="451"/>
              </a:spcAft>
              <a:buFont typeface="+mj-lt"/>
              <a:buAutoNum type="arabicPeriod"/>
            </a:pPr>
            <a:r>
              <a:rPr lang="en-US" sz="2000" dirty="0">
                <a:solidFill>
                  <a:srgbClr val="002060"/>
                </a:solidFill>
              </a:rPr>
              <a:t>Dense vs non-dense: 1.2 – 1.8x</a:t>
            </a:r>
          </a:p>
          <a:p>
            <a:pPr>
              <a:spcAft>
                <a:spcPts val="451"/>
              </a:spcAft>
            </a:pPr>
            <a:endParaRPr lang="en-US" sz="1500" b="1" dirty="0">
              <a:solidFill>
                <a:srgbClr val="002060"/>
              </a:solidFill>
            </a:endParaRPr>
          </a:p>
          <a:p>
            <a:pPr>
              <a:spcAft>
                <a:spcPts val="600"/>
              </a:spcAft>
            </a:pPr>
            <a:r>
              <a:rPr lang="en-US" sz="2000" b="1" dirty="0">
                <a:solidFill>
                  <a:srgbClr val="002060"/>
                </a:solidFill>
              </a:rPr>
              <a:t>Population Attributable Fraction:</a:t>
            </a:r>
          </a:p>
          <a:p>
            <a:pPr marL="257156" indent="-257156">
              <a:spcAft>
                <a:spcPts val="600"/>
              </a:spcAft>
              <a:buFont typeface="+mj-lt"/>
              <a:buAutoNum type="arabicPeriod"/>
            </a:pPr>
            <a:r>
              <a:rPr lang="en-US" sz="2000" dirty="0">
                <a:solidFill>
                  <a:srgbClr val="002060"/>
                </a:solidFill>
              </a:rPr>
              <a:t>Dense vs non-dense: 26% – 39%</a:t>
            </a:r>
          </a:p>
          <a:p>
            <a:pPr marL="257156" indent="-257156">
              <a:spcAft>
                <a:spcPts val="600"/>
              </a:spcAft>
              <a:buFont typeface="+mj-lt"/>
              <a:buAutoNum type="arabicPeriod"/>
            </a:pPr>
            <a:r>
              <a:rPr lang="en-US" sz="2000" dirty="0">
                <a:solidFill>
                  <a:srgbClr val="002060"/>
                </a:solidFill>
              </a:rPr>
              <a:t>Family History: 8.2% – 8.7%</a:t>
            </a:r>
          </a:p>
          <a:p>
            <a:pPr marL="257156" indent="-257156">
              <a:spcAft>
                <a:spcPts val="600"/>
              </a:spcAft>
              <a:buFont typeface="+mj-lt"/>
              <a:buAutoNum type="arabicPeriod"/>
            </a:pPr>
            <a:r>
              <a:rPr lang="en-US" sz="2000" dirty="0">
                <a:solidFill>
                  <a:srgbClr val="002060"/>
                </a:solidFill>
              </a:rPr>
              <a:t>BRCA1/2: 3 – 7%</a:t>
            </a:r>
          </a:p>
          <a:p>
            <a:pPr>
              <a:spcAft>
                <a:spcPts val="451"/>
              </a:spcAft>
            </a:pPr>
            <a:endParaRPr lang="en-US" sz="1500" b="1" dirty="0">
              <a:solidFill>
                <a:srgbClr val="002060"/>
              </a:solidFill>
            </a:endParaRPr>
          </a:p>
        </p:txBody>
      </p:sp>
      <p:graphicFrame>
        <p:nvGraphicFramePr>
          <p:cNvPr id="14" name="Chart 13"/>
          <p:cNvGraphicFramePr>
            <a:graphicFrameLocks/>
          </p:cNvGraphicFramePr>
          <p:nvPr>
            <p:extLst>
              <p:ext uri="{D42A27DB-BD31-4B8C-83A1-F6EECF244321}">
                <p14:modId xmlns:p14="http://schemas.microsoft.com/office/powerpoint/2010/main" val="1586090741"/>
              </p:ext>
            </p:extLst>
          </p:nvPr>
        </p:nvGraphicFramePr>
        <p:xfrm>
          <a:off x="471056" y="1930400"/>
          <a:ext cx="4141326" cy="274140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76244" y="4029796"/>
            <a:ext cx="193792" cy="254044"/>
          </a:xfrm>
          <a:prstGeom prst="rect">
            <a:avLst/>
          </a:prstGeom>
          <a:solidFill>
            <a:srgbClr val="454545"/>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1" dirty="0"/>
              <a:t>a</a:t>
            </a:r>
          </a:p>
        </p:txBody>
      </p:sp>
      <p:sp>
        <p:nvSpPr>
          <p:cNvPr id="15" name="TextBox 14"/>
          <p:cNvSpPr txBox="1"/>
          <p:nvPr/>
        </p:nvSpPr>
        <p:spPr>
          <a:xfrm>
            <a:off x="1972484" y="4031925"/>
            <a:ext cx="193792" cy="254044"/>
          </a:xfrm>
          <a:prstGeom prst="rect">
            <a:avLst/>
          </a:prstGeom>
          <a:solidFill>
            <a:srgbClr val="454545"/>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1" dirty="0"/>
              <a:t>b</a:t>
            </a:r>
          </a:p>
        </p:txBody>
      </p:sp>
      <p:sp>
        <p:nvSpPr>
          <p:cNvPr id="16" name="TextBox 15"/>
          <p:cNvSpPr txBox="1"/>
          <p:nvPr/>
        </p:nvSpPr>
        <p:spPr>
          <a:xfrm>
            <a:off x="3188510" y="4029796"/>
            <a:ext cx="193792" cy="254044"/>
          </a:xfrm>
          <a:prstGeom prst="rect">
            <a:avLst/>
          </a:prstGeom>
          <a:solidFill>
            <a:srgbClr val="454545"/>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1" dirty="0"/>
              <a:t>c</a:t>
            </a:r>
          </a:p>
        </p:txBody>
      </p:sp>
      <p:sp>
        <p:nvSpPr>
          <p:cNvPr id="18" name="TextBox 17"/>
          <p:cNvSpPr txBox="1"/>
          <p:nvPr/>
        </p:nvSpPr>
        <p:spPr>
          <a:xfrm>
            <a:off x="4284750" y="4029796"/>
            <a:ext cx="193792" cy="254044"/>
          </a:xfrm>
          <a:prstGeom prst="rect">
            <a:avLst/>
          </a:prstGeom>
          <a:solidFill>
            <a:srgbClr val="454545"/>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1" dirty="0"/>
              <a:t>d</a:t>
            </a:r>
          </a:p>
        </p:txBody>
      </p:sp>
      <p:sp>
        <p:nvSpPr>
          <p:cNvPr id="6" name="TextBox 5"/>
          <p:cNvSpPr txBox="1"/>
          <p:nvPr/>
        </p:nvSpPr>
        <p:spPr>
          <a:xfrm>
            <a:off x="973140" y="1325761"/>
            <a:ext cx="7209815" cy="415498"/>
          </a:xfrm>
          <a:prstGeom prst="rect">
            <a:avLst/>
          </a:prstGeom>
          <a:noFill/>
        </p:spPr>
        <p:txBody>
          <a:bodyPr wrap="square" rtlCol="0">
            <a:spAutoFit/>
          </a:bodyPr>
          <a:lstStyle/>
          <a:p>
            <a:r>
              <a:rPr lang="en-US" sz="2100" b="1" dirty="0">
                <a:solidFill>
                  <a:srgbClr val="002060"/>
                </a:solidFill>
              </a:rPr>
              <a:t>It increases the </a:t>
            </a:r>
            <a:r>
              <a:rPr lang="en-US" sz="2100" b="1" i="1" u="sng" dirty="0">
                <a:solidFill>
                  <a:srgbClr val="002060"/>
                </a:solidFill>
              </a:rPr>
              <a:t>risk of cancer</a:t>
            </a:r>
            <a:r>
              <a:rPr lang="en-US" sz="2100" b="1" i="1" dirty="0">
                <a:solidFill>
                  <a:srgbClr val="002060"/>
                </a:solidFill>
              </a:rPr>
              <a:t> </a:t>
            </a:r>
            <a:r>
              <a:rPr lang="en-US" sz="2100" b="1" dirty="0">
                <a:solidFill>
                  <a:srgbClr val="002060"/>
                </a:solidFill>
              </a:rPr>
              <a:t>and the </a:t>
            </a:r>
            <a:r>
              <a:rPr lang="en-US" sz="2100" b="1" i="1" u="sng" dirty="0">
                <a:solidFill>
                  <a:srgbClr val="002060"/>
                </a:solidFill>
              </a:rPr>
              <a:t>risk of harms</a:t>
            </a:r>
          </a:p>
        </p:txBody>
      </p:sp>
    </p:spTree>
    <p:extLst>
      <p:ext uri="{BB962C8B-B14F-4D97-AF65-F5344CB8AC3E}">
        <p14:creationId xmlns:p14="http://schemas.microsoft.com/office/powerpoint/2010/main" val="3000745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6"/>
          <p:cNvSpPr>
            <a:spLocks noGrp="1"/>
          </p:cNvSpPr>
          <p:nvPr>
            <p:ph type="title" idx="4294967295"/>
          </p:nvPr>
        </p:nvSpPr>
        <p:spPr>
          <a:xfrm>
            <a:off x="336620" y="398734"/>
            <a:ext cx="8229600" cy="793750"/>
          </a:xfrm>
        </p:spPr>
        <p:txBody>
          <a:bodyPr/>
          <a:lstStyle/>
          <a:p>
            <a:pPr algn="l"/>
            <a:r>
              <a:rPr lang="en-US" altLang="en-US" sz="2800" dirty="0" smtClean="0">
                <a:solidFill>
                  <a:srgbClr val="002060"/>
                </a:solidFill>
              </a:rPr>
              <a:t>Breast Density </a:t>
            </a:r>
            <a:br>
              <a:rPr lang="en-US" altLang="en-US" sz="2800" dirty="0" smtClean="0">
                <a:solidFill>
                  <a:srgbClr val="002060"/>
                </a:solidFill>
              </a:rPr>
            </a:br>
            <a:r>
              <a:rPr lang="en-US" altLang="en-US" sz="2800" dirty="0" smtClean="0">
                <a:solidFill>
                  <a:srgbClr val="002060"/>
                </a:solidFill>
              </a:rPr>
              <a:t>and Risk</a:t>
            </a:r>
          </a:p>
        </p:txBody>
      </p:sp>
      <p:sp>
        <p:nvSpPr>
          <p:cNvPr id="31747" name="Text Box 4"/>
          <p:cNvSpPr txBox="1">
            <a:spLocks noChangeArrowheads="1"/>
          </p:cNvSpPr>
          <p:nvPr/>
        </p:nvSpPr>
        <p:spPr bwMode="auto">
          <a:xfrm>
            <a:off x="1066800" y="6172200"/>
            <a:ext cx="6096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FontTx/>
              <a:buNone/>
            </a:pPr>
            <a:r>
              <a:rPr lang="en-US" altLang="en-US" sz="800" dirty="0" smtClean="0">
                <a:solidFill>
                  <a:schemeClr val="tx1"/>
                </a:solidFill>
                <a:latin typeface="Arial Rounded MT Bold" panose="020F0704030504030204" pitchFamily="34" charset="0"/>
              </a:rPr>
              <a:t>American </a:t>
            </a:r>
            <a:r>
              <a:rPr lang="en-US" altLang="en-US" sz="800" dirty="0">
                <a:solidFill>
                  <a:schemeClr val="tx1"/>
                </a:solidFill>
                <a:latin typeface="Arial Rounded MT Bold" panose="020F0704030504030204" pitchFamily="34" charset="0"/>
              </a:rPr>
              <a:t>Cancer Society</a:t>
            </a:r>
            <a:r>
              <a:rPr lang="en-US" altLang="en-US" sz="800" i="1" dirty="0">
                <a:solidFill>
                  <a:schemeClr val="tx1"/>
                </a:solidFill>
                <a:latin typeface="Arial Rounded MT Bold" panose="020F0704030504030204" pitchFamily="34" charset="0"/>
              </a:rPr>
              <a:t>. </a:t>
            </a:r>
            <a:r>
              <a:rPr lang="en-US" altLang="en-US" sz="800" dirty="0">
                <a:solidFill>
                  <a:schemeClr val="tx1"/>
                </a:solidFill>
                <a:latin typeface="Arial Rounded MT Bold" panose="020F0704030504030204" pitchFamily="34" charset="0"/>
              </a:rPr>
              <a:t>Breast Cancer Facts &amp; Figures </a:t>
            </a:r>
            <a:r>
              <a:rPr lang="en-US" altLang="en-US" sz="800" dirty="0" smtClean="0">
                <a:solidFill>
                  <a:schemeClr val="tx1"/>
                </a:solidFill>
                <a:latin typeface="Arial Rounded MT Bold" panose="020F0704030504030204" pitchFamily="34" charset="0"/>
              </a:rPr>
              <a:t>2015-2016. </a:t>
            </a:r>
            <a:r>
              <a:rPr lang="en-US" altLang="en-US" sz="800" dirty="0">
                <a:solidFill>
                  <a:schemeClr val="tx1"/>
                </a:solidFill>
                <a:latin typeface="Arial Rounded MT Bold" panose="020F0704030504030204" pitchFamily="34" charset="0"/>
              </a:rPr>
              <a:t>Atlanta: American Cancer Society, Inc. </a:t>
            </a:r>
          </a:p>
        </p:txBody>
      </p:sp>
      <p:pic>
        <p:nvPicPr>
          <p:cNvPr id="3174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38" y="258763"/>
            <a:ext cx="4170362"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5" name="Line 9"/>
          <p:cNvSpPr>
            <a:spLocks noChangeShapeType="1"/>
          </p:cNvSpPr>
          <p:nvPr/>
        </p:nvSpPr>
        <p:spPr bwMode="auto">
          <a:xfrm>
            <a:off x="4995863" y="5468938"/>
            <a:ext cx="387350" cy="0"/>
          </a:xfrm>
          <a:prstGeom prst="line">
            <a:avLst/>
          </a:prstGeom>
          <a:noFill/>
          <a:ln w="254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6" name="Line 10"/>
          <p:cNvSpPr>
            <a:spLocks noChangeShapeType="1"/>
          </p:cNvSpPr>
          <p:nvPr/>
        </p:nvSpPr>
        <p:spPr bwMode="auto">
          <a:xfrm>
            <a:off x="4997450" y="3249613"/>
            <a:ext cx="360363" cy="0"/>
          </a:xfrm>
          <a:prstGeom prst="line">
            <a:avLst/>
          </a:prstGeom>
          <a:noFill/>
          <a:ln w="254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7" name="Line 11"/>
          <p:cNvSpPr>
            <a:spLocks noChangeShapeType="1"/>
          </p:cNvSpPr>
          <p:nvPr/>
        </p:nvSpPr>
        <p:spPr bwMode="auto">
          <a:xfrm>
            <a:off x="4972050" y="4800600"/>
            <a:ext cx="393700" cy="0"/>
          </a:xfrm>
          <a:prstGeom prst="line">
            <a:avLst/>
          </a:prstGeom>
          <a:noFill/>
          <a:ln w="254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8" name="Line 12"/>
          <p:cNvSpPr>
            <a:spLocks noChangeShapeType="1"/>
          </p:cNvSpPr>
          <p:nvPr/>
        </p:nvSpPr>
        <p:spPr bwMode="auto">
          <a:xfrm>
            <a:off x="4979988" y="4621213"/>
            <a:ext cx="385762" cy="0"/>
          </a:xfrm>
          <a:prstGeom prst="line">
            <a:avLst/>
          </a:prstGeom>
          <a:noFill/>
          <a:ln w="254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9" name="Line 13"/>
          <p:cNvSpPr>
            <a:spLocks noChangeShapeType="1"/>
          </p:cNvSpPr>
          <p:nvPr/>
        </p:nvSpPr>
        <p:spPr bwMode="auto">
          <a:xfrm>
            <a:off x="4972050" y="4454525"/>
            <a:ext cx="398463" cy="0"/>
          </a:xfrm>
          <a:prstGeom prst="line">
            <a:avLst/>
          </a:prstGeom>
          <a:noFill/>
          <a:ln w="25400">
            <a:solidFill>
              <a:srgbClr val="3366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0" name="Line 14"/>
          <p:cNvSpPr>
            <a:spLocks noChangeShapeType="1"/>
          </p:cNvSpPr>
          <p:nvPr/>
        </p:nvSpPr>
        <p:spPr bwMode="auto">
          <a:xfrm>
            <a:off x="4852988" y="2133600"/>
            <a:ext cx="425450" cy="0"/>
          </a:xfrm>
          <a:prstGeom prst="line">
            <a:avLst/>
          </a:prstGeom>
          <a:noFill/>
          <a:ln w="254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TextBox 1"/>
          <p:cNvSpPr txBox="1">
            <a:spLocks noChangeArrowheads="1"/>
          </p:cNvSpPr>
          <p:nvPr/>
        </p:nvSpPr>
        <p:spPr bwMode="auto">
          <a:xfrm>
            <a:off x="751682" y="1406525"/>
            <a:ext cx="32004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har char="•"/>
              <a:defRPr>
                <a:solidFill>
                  <a:schemeClr val="hlink"/>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indent="-342900">
              <a:spcBef>
                <a:spcPct val="0"/>
              </a:spcBef>
            </a:pPr>
            <a:r>
              <a:rPr lang="en-US" altLang="en-US" sz="2000" dirty="0">
                <a:solidFill>
                  <a:srgbClr val="002060"/>
                </a:solidFill>
              </a:rPr>
              <a:t>Some risk factors are a result of lifestyle </a:t>
            </a:r>
            <a:r>
              <a:rPr lang="en-US" altLang="en-US" sz="2000" dirty="0" smtClean="0">
                <a:solidFill>
                  <a:srgbClr val="002060"/>
                </a:solidFill>
              </a:rPr>
              <a:t>choices</a:t>
            </a:r>
            <a:endParaRPr lang="en-US" altLang="en-US" sz="2000" dirty="0">
              <a:solidFill>
                <a:srgbClr val="002060"/>
              </a:solidFill>
            </a:endParaRPr>
          </a:p>
          <a:p>
            <a:pPr marL="342900" indent="-342900">
              <a:spcBef>
                <a:spcPct val="0"/>
              </a:spcBef>
            </a:pPr>
            <a:endParaRPr lang="en-US" altLang="en-US" sz="2000" dirty="0">
              <a:solidFill>
                <a:srgbClr val="002060"/>
              </a:solidFill>
            </a:endParaRPr>
          </a:p>
          <a:p>
            <a:pPr marL="342900" indent="-342900">
              <a:spcBef>
                <a:spcPct val="0"/>
              </a:spcBef>
            </a:pPr>
            <a:r>
              <a:rPr lang="en-US" altLang="en-US" sz="2000" dirty="0">
                <a:solidFill>
                  <a:srgbClr val="002060"/>
                </a:solidFill>
              </a:rPr>
              <a:t>Others cannot be altered as they are a part of our human </a:t>
            </a:r>
            <a:r>
              <a:rPr lang="en-US" altLang="en-US" sz="2000" dirty="0" smtClean="0">
                <a:solidFill>
                  <a:srgbClr val="002060"/>
                </a:solidFill>
              </a:rPr>
              <a:t>characteristics</a:t>
            </a:r>
            <a:endParaRPr lang="en-US" altLang="en-US" sz="2000" dirty="0">
              <a:solidFill>
                <a:srgbClr val="002060"/>
              </a:solidFill>
            </a:endParaRPr>
          </a:p>
          <a:p>
            <a:pPr marL="342900" indent="-342900">
              <a:spcBef>
                <a:spcPct val="0"/>
              </a:spcBef>
            </a:pPr>
            <a:endParaRPr lang="en-US" altLang="en-US" sz="2000" dirty="0">
              <a:solidFill>
                <a:srgbClr val="002060"/>
              </a:solidFill>
            </a:endParaRPr>
          </a:p>
          <a:p>
            <a:pPr marL="342900" indent="-342900">
              <a:spcBef>
                <a:spcPct val="0"/>
              </a:spcBef>
            </a:pPr>
            <a:r>
              <a:rPr lang="en-US" altLang="en-US" sz="2000" dirty="0">
                <a:solidFill>
                  <a:srgbClr val="002060"/>
                </a:solidFill>
              </a:rPr>
              <a:t>Dense breasts, as seen on mammography, lie within the highest category of </a:t>
            </a:r>
            <a:r>
              <a:rPr lang="en-US" altLang="en-US" sz="2000" dirty="0" smtClean="0">
                <a:solidFill>
                  <a:srgbClr val="002060"/>
                </a:solidFill>
              </a:rPr>
              <a:t>risk</a:t>
            </a:r>
            <a:endParaRPr lang="en-US" altLang="en-US" sz="2000" dirty="0">
              <a:solidFill>
                <a:srgbClr val="002060"/>
              </a:solidFill>
            </a:endParaRPr>
          </a:p>
          <a:p>
            <a:pPr eaLnBrk="1" hangingPunct="1">
              <a:spcBef>
                <a:spcPct val="0"/>
              </a:spcBef>
              <a:buFontTx/>
              <a:buNone/>
            </a:pPr>
            <a:endParaRPr lang="en-US" altLang="en-US" sz="1800" dirty="0">
              <a:solidFill>
                <a:schemeClr val="tx1"/>
              </a:solidFill>
            </a:endParaRPr>
          </a:p>
          <a:p>
            <a:pPr eaLnBrk="1" hangingPunct="1">
              <a:spcBef>
                <a:spcPct val="0"/>
              </a:spcBef>
              <a:buFontTx/>
              <a:buNone/>
            </a:pPr>
            <a:endParaRPr lang="en-US" altLang="en-US" sz="1800" dirty="0">
              <a:solidFill>
                <a:schemeClr val="tx1"/>
              </a:solidFill>
            </a:endParaRPr>
          </a:p>
        </p:txBody>
      </p:sp>
      <p:sp>
        <p:nvSpPr>
          <p:cNvPr id="2" name="Rectangle 1"/>
          <p:cNvSpPr/>
          <p:nvPr/>
        </p:nvSpPr>
        <p:spPr>
          <a:xfrm>
            <a:off x="4451420" y="1219471"/>
            <a:ext cx="442127" cy="247589"/>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lgn="ctr"/>
            <a:fld id="{6453F95C-7FA8-E048-BEDD-3F6B9882286F}" type="slidenum">
              <a:rPr lang="en-US" smtClean="0"/>
              <a:pPr algn="ctr"/>
              <a:t>12</a:t>
            </a:fld>
            <a:endParaRPr lang="en-US" dirty="0"/>
          </a:p>
        </p:txBody>
      </p:sp>
    </p:spTree>
    <p:extLst>
      <p:ext uri="{BB962C8B-B14F-4D97-AF65-F5344CB8AC3E}">
        <p14:creationId xmlns:p14="http://schemas.microsoft.com/office/powerpoint/2010/main" val="192871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4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4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4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5" grpId="0" animBg="1"/>
      <p:bldP spid="147466" grpId="0" animBg="1"/>
      <p:bldP spid="147467" grpId="0" animBg="1"/>
      <p:bldP spid="147468" grpId="0" animBg="1"/>
      <p:bldP spid="147469" grpId="0" animBg="1"/>
      <p:bldP spid="1474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457200" y="1522036"/>
          <a:ext cx="8229600" cy="1730495"/>
        </p:xfrm>
        <a:graphic>
          <a:graphicData uri="http://schemas.openxmlformats.org/drawingml/2006/table">
            <a:tbl>
              <a:tblPr firstRow="1" bandRow="1">
                <a:tableStyleId>{B301B821-A1FF-4177-AEE7-76D212191A09}</a:tableStyleId>
              </a:tblPr>
              <a:tblGrid>
                <a:gridCol w="1483112"/>
                <a:gridCol w="1260088"/>
                <a:gridCol w="1371600"/>
                <a:gridCol w="1371600"/>
                <a:gridCol w="1371600"/>
                <a:gridCol w="1371600"/>
              </a:tblGrid>
              <a:tr h="435689">
                <a:tc gridSpan="6">
                  <a:txBody>
                    <a:bodyPr/>
                    <a:lstStyle/>
                    <a:p>
                      <a:pPr algn="ctr"/>
                      <a:r>
                        <a:rPr lang="en-US" sz="2400" dirty="0" smtClean="0"/>
                        <a:t>DISEASE ASSESSMENT</a:t>
                      </a:r>
                      <a:endParaRPr lang="en-US" sz="2400" dirty="0"/>
                    </a:p>
                  </a:txBody>
                  <a:tcPr marT="45731" marB="4573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12732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Category 0: Mammographic assessment is incomplete</a:t>
                      </a:r>
                      <a:endParaRPr lang="en-US" sz="1400" b="1" baseline="0" dirty="0" smtClean="0"/>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Category 1: </a:t>
                      </a:r>
                      <a:r>
                        <a:rPr lang="en-US" sz="1400" kern="1200" dirty="0" smtClean="0"/>
                        <a:t>Negative</a:t>
                      </a:r>
                    </a:p>
                    <a:p>
                      <a:endParaRPr lang="en-US" sz="1400" b="1" dirty="0"/>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Category  2: </a:t>
                      </a:r>
                      <a:r>
                        <a:rPr lang="en-US" sz="1400" kern="1200" dirty="0" smtClean="0"/>
                        <a:t>Benign Findings</a:t>
                      </a:r>
                    </a:p>
                    <a:p>
                      <a:endParaRPr lang="en-US" sz="1400" b="1" dirty="0"/>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Category  3:</a:t>
                      </a:r>
                      <a:r>
                        <a:rPr lang="en-US" sz="1400" baseline="0" dirty="0" smtClean="0"/>
                        <a:t> </a:t>
                      </a:r>
                      <a:r>
                        <a:rPr lang="en-US" sz="1400" kern="1200" dirty="0" smtClean="0"/>
                        <a:t>Probably Benign Finding</a:t>
                      </a:r>
                      <a:endParaRPr lang="en-US" sz="1400" b="0" kern="1200" dirty="0" smtClean="0">
                        <a:solidFill>
                          <a:schemeClr val="dk1"/>
                        </a:solidFill>
                        <a:latin typeface="+mn-lt"/>
                        <a:ea typeface="+mn-ea"/>
                        <a:cs typeface="+mn-cs"/>
                      </a:endParaRPr>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t>Category  4: Suspicious Abnormality </a:t>
                      </a:r>
                    </a:p>
                    <a:p>
                      <a:endParaRPr lang="en-US" sz="1400" b="0" kern="1200" dirty="0" smtClean="0">
                        <a:solidFill>
                          <a:schemeClr val="dk1"/>
                        </a:solidFill>
                        <a:latin typeface="+mn-lt"/>
                        <a:ea typeface="+mn-ea"/>
                        <a:cs typeface="+mn-cs"/>
                      </a:endParaRPr>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t>Category  5: Highly suggestive of malignancy</a:t>
                      </a:r>
                      <a:endParaRPr lang="en-US" sz="1400" b="0" kern="1200" dirty="0" smtClean="0">
                        <a:solidFill>
                          <a:schemeClr val="dk1"/>
                        </a:solidFill>
                        <a:latin typeface="+mn-lt"/>
                        <a:ea typeface="+mn-ea"/>
                        <a:cs typeface="+mn-cs"/>
                      </a:endParaRPr>
                    </a:p>
                  </a:txBody>
                  <a:tcPr marT="45731" marB="45731"/>
                </a:tc>
              </a:tr>
            </a:tbl>
          </a:graphicData>
        </a:graphic>
      </p:graphicFrame>
      <p:graphicFrame>
        <p:nvGraphicFramePr>
          <p:cNvPr id="6" name="Table 5"/>
          <p:cNvGraphicFramePr>
            <a:graphicFrameLocks noGrp="1"/>
          </p:cNvGraphicFramePr>
          <p:nvPr>
            <p:extLst/>
          </p:nvPr>
        </p:nvGraphicFramePr>
        <p:xfrm>
          <a:off x="462116" y="3224222"/>
          <a:ext cx="8224684" cy="2773599"/>
        </p:xfrm>
        <a:graphic>
          <a:graphicData uri="http://schemas.openxmlformats.org/drawingml/2006/table">
            <a:tbl>
              <a:tblPr firstRow="1" bandRow="1">
                <a:tableStyleId>{B301B821-A1FF-4177-AEE7-76D212191A09}</a:tableStyleId>
              </a:tblPr>
              <a:tblGrid>
                <a:gridCol w="8224684"/>
              </a:tblGrid>
              <a:tr h="411562">
                <a:tc>
                  <a:txBody>
                    <a:bodyPr/>
                    <a:lstStyle/>
                    <a:p>
                      <a:pPr algn="ctr"/>
                      <a:r>
                        <a:rPr lang="en-US" sz="2400" dirty="0" smtClean="0">
                          <a:effectLst/>
                        </a:rPr>
                        <a:t>BREAST TISSUE ASSESSMENT</a:t>
                      </a:r>
                      <a:endParaRPr lang="en-US" sz="2400" b="1" dirty="0">
                        <a:effectLst/>
                      </a:endParaRPr>
                    </a:p>
                  </a:txBody>
                  <a:tcPr marT="45695" marB="45695" anchor="ctr"/>
                </a:tc>
              </a:tr>
              <a:tr h="385487">
                <a:tc>
                  <a:txBody>
                    <a:bodyPr/>
                    <a:lstStyle/>
                    <a:p>
                      <a:pPr marL="0" marR="0" lvl="1" indent="0" algn="just" defTabSz="457200" rtl="0" eaLnBrk="1" fontAlgn="auto" latinLnBrk="0" hangingPunct="1">
                        <a:lnSpc>
                          <a:spcPct val="100000"/>
                        </a:lnSpc>
                        <a:spcBef>
                          <a:spcPts val="0"/>
                        </a:spcBef>
                        <a:spcAft>
                          <a:spcPts val="0"/>
                        </a:spcAft>
                        <a:buClrTx/>
                        <a:buSzTx/>
                        <a:buFont typeface="+mj-lt"/>
                        <a:buNone/>
                        <a:tabLst/>
                        <a:defRPr/>
                      </a:pPr>
                      <a:r>
                        <a:rPr lang="en-US" sz="2000" kern="1200" dirty="0" smtClean="0"/>
                        <a:t>a.</a:t>
                      </a:r>
                      <a:r>
                        <a:rPr lang="en-US" sz="2000" kern="1200" baseline="0" dirty="0" smtClean="0"/>
                        <a:t>  </a:t>
                      </a:r>
                      <a:r>
                        <a:rPr lang="en-US" sz="2000" kern="1200" dirty="0" smtClean="0"/>
                        <a:t>The breasts are almost entirely fatty</a:t>
                      </a:r>
                      <a:endParaRPr lang="en-US" sz="2000" b="0" kern="1200" dirty="0" smtClean="0">
                        <a:solidFill>
                          <a:schemeClr val="dk1"/>
                        </a:solidFill>
                        <a:latin typeface="+mn-lt"/>
                        <a:ea typeface="+mn-ea"/>
                        <a:cs typeface="+mn-cs"/>
                      </a:endParaRPr>
                    </a:p>
                  </a:txBody>
                  <a:tcPr marT="45695" marB="45695"/>
                </a:tc>
              </a:tr>
              <a:tr h="483289">
                <a:tc>
                  <a:txBody>
                    <a:bodyPr/>
                    <a:lstStyle/>
                    <a:p>
                      <a:pPr marL="0" marR="0" lvl="1" indent="0" algn="just" defTabSz="457200" rtl="0" eaLnBrk="1" fontAlgn="auto" latinLnBrk="0" hangingPunct="1">
                        <a:lnSpc>
                          <a:spcPct val="100000"/>
                        </a:lnSpc>
                        <a:spcBef>
                          <a:spcPts val="0"/>
                        </a:spcBef>
                        <a:spcAft>
                          <a:spcPts val="0"/>
                        </a:spcAft>
                        <a:buClrTx/>
                        <a:buSzTx/>
                        <a:buFont typeface="+mj-lt"/>
                        <a:buNone/>
                        <a:tabLst/>
                        <a:defRPr/>
                      </a:pPr>
                      <a:r>
                        <a:rPr lang="en-US" sz="2000" kern="1200" dirty="0" smtClean="0"/>
                        <a:t>b.  There are scattered areas of fibroglandular</a:t>
                      </a:r>
                      <a:r>
                        <a:rPr lang="en-US" sz="2000" kern="1200" baseline="0" dirty="0" smtClean="0"/>
                        <a:t> density</a:t>
                      </a:r>
                      <a:endParaRPr lang="en-US" sz="2000" b="0" kern="1200" dirty="0" smtClean="0">
                        <a:solidFill>
                          <a:schemeClr val="dk1"/>
                        </a:solidFill>
                        <a:latin typeface="+mn-lt"/>
                        <a:ea typeface="+mn-ea"/>
                        <a:cs typeface="+mn-cs"/>
                      </a:endParaRPr>
                    </a:p>
                  </a:txBody>
                  <a:tcPr marT="45695" marB="45695"/>
                </a:tc>
              </a:tr>
              <a:tr h="735980">
                <a:tc>
                  <a:txBody>
                    <a:bodyPr/>
                    <a:lstStyle/>
                    <a:p>
                      <a:pPr marL="0" marR="0" lvl="1" indent="0" algn="just" defTabSz="457200" rtl="0" eaLnBrk="1" fontAlgn="auto" latinLnBrk="0" hangingPunct="1">
                        <a:lnSpc>
                          <a:spcPct val="100000"/>
                        </a:lnSpc>
                        <a:spcBef>
                          <a:spcPts val="0"/>
                        </a:spcBef>
                        <a:spcAft>
                          <a:spcPts val="0"/>
                        </a:spcAft>
                        <a:buClrTx/>
                        <a:buSzTx/>
                        <a:buFont typeface="+mj-lt"/>
                        <a:buNone/>
                        <a:tabLst/>
                        <a:defRPr/>
                      </a:pPr>
                      <a:r>
                        <a:rPr lang="en-US" sz="2000" kern="1200" dirty="0" smtClean="0"/>
                        <a:t>c. The breasts are heterogeneously dense, which may obscure detection of small masses</a:t>
                      </a:r>
                      <a:endParaRPr lang="en-US" sz="2000" b="0" kern="1200" dirty="0" smtClean="0">
                        <a:solidFill>
                          <a:schemeClr val="dk1"/>
                        </a:solidFill>
                        <a:latin typeface="+mn-lt"/>
                        <a:ea typeface="+mn-ea"/>
                        <a:cs typeface="+mn-cs"/>
                      </a:endParaRPr>
                    </a:p>
                  </a:txBody>
                  <a:tcPr marT="45695" marB="45695"/>
                </a:tc>
              </a:tr>
              <a:tr h="631085">
                <a:tc>
                  <a:txBody>
                    <a:bodyPr/>
                    <a:lstStyle/>
                    <a:p>
                      <a:pPr marL="0" marR="0" lvl="1" indent="0" algn="just" defTabSz="457200" rtl="0" eaLnBrk="1" fontAlgn="auto" latinLnBrk="0" hangingPunct="1">
                        <a:lnSpc>
                          <a:spcPct val="100000"/>
                        </a:lnSpc>
                        <a:spcBef>
                          <a:spcPts val="0"/>
                        </a:spcBef>
                        <a:spcAft>
                          <a:spcPts val="0"/>
                        </a:spcAft>
                        <a:buClrTx/>
                        <a:buSzTx/>
                        <a:buFont typeface="+mj-lt"/>
                        <a:buNone/>
                        <a:tabLst/>
                        <a:defRPr/>
                      </a:pPr>
                      <a:r>
                        <a:rPr lang="en-US" sz="2000" kern="1200" dirty="0" smtClean="0"/>
                        <a:t>d. The breasts are extremely dense, which lowers</a:t>
                      </a:r>
                      <a:r>
                        <a:rPr lang="en-US" sz="2000" kern="1200" baseline="0" dirty="0" smtClean="0"/>
                        <a:t> the sensitivity           of mammography </a:t>
                      </a:r>
                      <a:endParaRPr lang="en-US" sz="2000" b="0" kern="1200" dirty="0" smtClean="0">
                        <a:solidFill>
                          <a:schemeClr val="dk1"/>
                        </a:solidFill>
                        <a:latin typeface="+mn-lt"/>
                        <a:ea typeface="+mn-ea"/>
                        <a:cs typeface="+mn-cs"/>
                      </a:endParaRPr>
                    </a:p>
                  </a:txBody>
                  <a:tcPr marT="45695" marB="45695"/>
                </a:tc>
              </a:tr>
            </a:tbl>
          </a:graphicData>
        </a:graphic>
      </p:graphicFrame>
      <p:sp>
        <p:nvSpPr>
          <p:cNvPr id="9" name="Rectangle 8"/>
          <p:cNvSpPr/>
          <p:nvPr/>
        </p:nvSpPr>
        <p:spPr>
          <a:xfrm>
            <a:off x="457200" y="4531059"/>
            <a:ext cx="8229600" cy="1260143"/>
          </a:xfrm>
          <a:prstGeom prst="rect">
            <a:avLst/>
          </a:prstGeom>
          <a:noFill/>
          <a:ln w="3175">
            <a:noFill/>
          </a:ln>
          <a:effectLst>
            <a:glow rad="101600">
              <a:srgbClr val="FF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ffectLst>
                <a:glow rad="228600">
                  <a:srgbClr val="ED2939">
                    <a:satMod val="175000"/>
                    <a:alpha val="40000"/>
                  </a:srgbClr>
                </a:glow>
              </a:effectLst>
            </a:endParaRPr>
          </a:p>
        </p:txBody>
      </p:sp>
      <p:sp>
        <p:nvSpPr>
          <p:cNvPr id="10" name="Title 1"/>
          <p:cNvSpPr txBox="1">
            <a:spLocks/>
          </p:cNvSpPr>
          <p:nvPr/>
        </p:nvSpPr>
        <p:spPr>
          <a:xfrm>
            <a:off x="533400" y="609600"/>
            <a:ext cx="8229600" cy="698500"/>
          </a:xfrm>
          <a:prstGeom prst="rect">
            <a:avLst/>
          </a:prstGeom>
        </p:spPr>
        <p:txBody>
          <a:bodyPr>
            <a:normAutofit/>
          </a:bodyPr>
          <a:lstStyle/>
          <a:p>
            <a:pPr defTabSz="457200">
              <a:lnSpc>
                <a:spcPts val="3320"/>
              </a:lnSpc>
              <a:spcAft>
                <a:spcPts val="600"/>
              </a:spcAft>
              <a:defRPr/>
            </a:pPr>
            <a:r>
              <a:rPr lang="en-US" sz="2800" b="1" spc="-100" dirty="0" smtClean="0">
                <a:solidFill>
                  <a:srgbClr val="002060"/>
                </a:solidFill>
              </a:rPr>
              <a:t>ACR</a:t>
            </a:r>
            <a:r>
              <a:rPr lang="en-US" sz="2800" b="1" spc="-100" baseline="40000" dirty="0" smtClean="0">
                <a:solidFill>
                  <a:srgbClr val="002060"/>
                </a:solidFill>
              </a:rPr>
              <a:t>®</a:t>
            </a:r>
            <a:r>
              <a:rPr lang="en-US" sz="2800" b="1" spc="-100" dirty="0" smtClean="0">
                <a:solidFill>
                  <a:srgbClr val="002060"/>
                </a:solidFill>
              </a:rPr>
              <a:t> </a:t>
            </a:r>
            <a:r>
              <a:rPr lang="en-US" sz="2800" b="1" spc="-100" dirty="0">
                <a:solidFill>
                  <a:srgbClr val="002060"/>
                </a:solidFill>
              </a:rPr>
              <a:t>BI-RADS</a:t>
            </a:r>
            <a:r>
              <a:rPr lang="en-US" sz="2800" b="1" spc="-100" baseline="40000" dirty="0">
                <a:solidFill>
                  <a:srgbClr val="002060"/>
                </a:solidFill>
              </a:rPr>
              <a:t>®</a:t>
            </a:r>
            <a:r>
              <a:rPr lang="en-US" sz="2800" b="1" spc="-100" baseline="30000" dirty="0">
                <a:solidFill>
                  <a:srgbClr val="002060"/>
                </a:solidFill>
              </a:rPr>
              <a:t> </a:t>
            </a:r>
            <a:r>
              <a:rPr lang="en-US" sz="2800" b="1" spc="-100" dirty="0">
                <a:solidFill>
                  <a:srgbClr val="002060"/>
                </a:solidFill>
              </a:rPr>
              <a:t>Classifications</a:t>
            </a:r>
          </a:p>
        </p:txBody>
      </p:sp>
      <p:sp>
        <p:nvSpPr>
          <p:cNvPr id="8" name="Rectangle 7"/>
          <p:cNvSpPr/>
          <p:nvPr/>
        </p:nvSpPr>
        <p:spPr>
          <a:xfrm>
            <a:off x="533400" y="1123434"/>
            <a:ext cx="1851789" cy="369332"/>
          </a:xfrm>
          <a:prstGeom prst="rect">
            <a:avLst/>
          </a:prstGeom>
          <a:solidFill>
            <a:schemeClr val="accent4">
              <a:lumMod val="20000"/>
              <a:lumOff val="80000"/>
            </a:schemeClr>
          </a:solidFill>
          <a:ln>
            <a:solidFill>
              <a:schemeClr val="accent4"/>
            </a:solidFill>
          </a:ln>
        </p:spPr>
        <p:txBody>
          <a:bodyPr wrap="none">
            <a:spAutoFit/>
          </a:bodyPr>
          <a:lstStyle/>
          <a:p>
            <a:pPr defTabSz="457200">
              <a:defRPr/>
            </a:pPr>
            <a:r>
              <a:rPr lang="en-US" dirty="0">
                <a:solidFill>
                  <a:srgbClr val="000000"/>
                </a:solidFill>
              </a:rPr>
              <a:t>2 </a:t>
            </a:r>
            <a:r>
              <a:rPr lang="en-US" dirty="0" smtClean="0">
                <a:solidFill>
                  <a:srgbClr val="000000"/>
                </a:solidFill>
              </a:rPr>
              <a:t>Classifications</a:t>
            </a:r>
            <a:endParaRPr lang="en-US" dirty="0">
              <a:solidFill>
                <a:srgbClr val="000000"/>
              </a:solidFill>
            </a:endParaRP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13</a:t>
            </a:fld>
            <a:endParaRPr lang="en-US" dirty="0"/>
          </a:p>
        </p:txBody>
      </p:sp>
    </p:spTree>
    <p:extLst>
      <p:ext uri="{BB962C8B-B14F-4D97-AF65-F5344CB8AC3E}">
        <p14:creationId xmlns:p14="http://schemas.microsoft.com/office/powerpoint/2010/main" val="288536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42827" y="6492875"/>
            <a:ext cx="401173" cy="365125"/>
          </a:xfrm>
        </p:spPr>
        <p:txBody>
          <a:bodyPr/>
          <a:lstStyle/>
          <a:p>
            <a:pPr algn="ctr"/>
            <a:fld id="{6453F95C-7FA8-E048-BEDD-3F6B9882286F}" type="slidenum">
              <a:rPr lang="en-US" smtClean="0"/>
              <a:pPr algn="ctr"/>
              <a:t>14</a:t>
            </a:fld>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789026348"/>
              </p:ext>
            </p:extLst>
          </p:nvPr>
        </p:nvGraphicFramePr>
        <p:xfrm>
          <a:off x="942109" y="692728"/>
          <a:ext cx="7315199" cy="5477197"/>
        </p:xfrm>
        <a:graphic>
          <a:graphicData uri="http://schemas.openxmlformats.org/drawingml/2006/table">
            <a:tbl>
              <a:tblPr/>
              <a:tblGrid>
                <a:gridCol w="927099"/>
                <a:gridCol w="1420989"/>
                <a:gridCol w="993422"/>
                <a:gridCol w="993422"/>
                <a:gridCol w="2980267"/>
              </a:tblGrid>
              <a:tr h="765365">
                <a:tc gridSpan="5">
                  <a:txBody>
                    <a:bodyPr/>
                    <a:lstStyle/>
                    <a:p>
                      <a:pPr algn="ctr" fontAlgn="t"/>
                      <a:r>
                        <a:rPr lang="en-US" sz="1000" dirty="0">
                          <a:solidFill>
                            <a:srgbClr val="002060"/>
                          </a:solidFill>
                          <a:effectLst/>
                        </a:rPr>
                        <a:t> </a:t>
                      </a:r>
                      <a:endParaRPr lang="en-US" sz="1000" dirty="0" smtClean="0">
                        <a:solidFill>
                          <a:srgbClr val="002060"/>
                        </a:solidFill>
                        <a:effectLst/>
                      </a:endParaRPr>
                    </a:p>
                    <a:p>
                      <a:pPr algn="ctr" fontAlgn="t"/>
                      <a:r>
                        <a:rPr lang="en-US" sz="2000" b="1" dirty="0" smtClean="0">
                          <a:solidFill>
                            <a:srgbClr val="002060"/>
                          </a:solidFill>
                          <a:effectLst/>
                        </a:rPr>
                        <a:t>BI-RADS</a:t>
                      </a:r>
                      <a:r>
                        <a:rPr lang="en-US" sz="2000" b="1" baseline="30000" dirty="0" smtClean="0">
                          <a:solidFill>
                            <a:srgbClr val="002060"/>
                          </a:solidFill>
                          <a:effectLst/>
                          <a:latin typeface="Arial" panose="020B0604020202020204" pitchFamily="34" charset="0"/>
                          <a:cs typeface="Arial" panose="020B0604020202020204" pitchFamily="34" charset="0"/>
                        </a:rPr>
                        <a:t>®</a:t>
                      </a:r>
                      <a:r>
                        <a:rPr lang="en-US" sz="2000" b="1" dirty="0" smtClean="0">
                          <a:solidFill>
                            <a:srgbClr val="002060"/>
                          </a:solidFill>
                          <a:effectLst/>
                        </a:rPr>
                        <a:t> </a:t>
                      </a:r>
                      <a:r>
                        <a:rPr lang="en-US" sz="2000" b="1" dirty="0">
                          <a:solidFill>
                            <a:srgbClr val="002060"/>
                          </a:solidFill>
                          <a:effectLst/>
                        </a:rPr>
                        <a:t>Breast Density Categories, Demographics, Sensitivity of Cancer Detection, and Breast Cancer Risk </a:t>
                      </a:r>
                      <a:r>
                        <a:rPr lang="en-US" sz="2000" b="1" u="none" strike="noStrike" dirty="0">
                          <a:solidFill>
                            <a:srgbClr val="002060"/>
                          </a:solidFill>
                          <a:effectLst/>
                          <a:hlinkClick r:id="rId3"/>
                        </a:rPr>
                        <a:t>⇦</a:t>
                      </a:r>
                      <a:endParaRPr lang="en-US" sz="2000" b="1" dirty="0">
                        <a:solidFill>
                          <a:srgbClr val="002060"/>
                        </a:solidFill>
                        <a:effectLst/>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16453">
                <a:tc>
                  <a:txBody>
                    <a:bodyPr/>
                    <a:lstStyle/>
                    <a:p>
                      <a:pPr algn="ctr" fontAlgn="t"/>
                      <a:r>
                        <a:rPr lang="en-US" sz="1200" b="1" dirty="0">
                          <a:solidFill>
                            <a:srgbClr val="002060"/>
                          </a:solidFill>
                          <a:effectLst/>
                        </a:rPr>
                        <a:t>BI-RADS</a:t>
                      </a:r>
                      <a:br>
                        <a:rPr lang="en-US" sz="1200" b="1" dirty="0">
                          <a:solidFill>
                            <a:srgbClr val="002060"/>
                          </a:solidFill>
                          <a:effectLst/>
                        </a:rPr>
                      </a:br>
                      <a:r>
                        <a:rPr lang="en-US" sz="1200" b="1" dirty="0">
                          <a:solidFill>
                            <a:srgbClr val="002060"/>
                          </a:solidFill>
                          <a:effectLst/>
                        </a:rPr>
                        <a:t>Category</a:t>
                      </a:r>
                      <a:endParaRPr lang="en-US" sz="1200" dirty="0">
                        <a:solidFill>
                          <a:srgbClr val="002060"/>
                        </a:solidFill>
                        <a:effectLst/>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dirty="0">
                        <a:solidFill>
                          <a:srgbClr val="002060"/>
                        </a:solidFill>
                        <a:effectLst/>
                      </a:endParaRPr>
                    </a:p>
                  </a:txBody>
                  <a:tcPr marL="12270" marR="12270" marT="15554" marB="15554"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Percentage of</a:t>
                      </a:r>
                      <a:br>
                        <a:rPr lang="en-US" sz="1200" b="1" dirty="0">
                          <a:solidFill>
                            <a:srgbClr val="002060"/>
                          </a:solidFill>
                          <a:effectLst/>
                        </a:rPr>
                      </a:br>
                      <a:r>
                        <a:rPr lang="en-US" sz="1200" b="1" dirty="0">
                          <a:solidFill>
                            <a:srgbClr val="002060"/>
                          </a:solidFill>
                          <a:effectLst/>
                        </a:rPr>
                        <a:t>Population*</a:t>
                      </a:r>
                      <a:endParaRPr lang="en-US" sz="1200" dirty="0">
                        <a:solidFill>
                          <a:srgbClr val="002060"/>
                        </a:solidFill>
                        <a:effectLst/>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Sensitivity</a:t>
                      </a:r>
                      <a:r>
                        <a:rPr lang="en-US" sz="1200" b="1" baseline="30000" dirty="0">
                          <a:solidFill>
                            <a:srgbClr val="002060"/>
                          </a:solidFill>
                          <a:effectLst/>
                        </a:rPr>
                        <a:t>†</a:t>
                      </a:r>
                      <a:r>
                        <a:rPr lang="en-US" sz="1200" b="1" dirty="0">
                          <a:solidFill>
                            <a:srgbClr val="002060"/>
                          </a:solidFill>
                          <a:effectLst/>
                        </a:rPr>
                        <a:t/>
                      </a:r>
                      <a:br>
                        <a:rPr lang="en-US" sz="1200" b="1" dirty="0">
                          <a:solidFill>
                            <a:srgbClr val="002060"/>
                          </a:solidFill>
                          <a:effectLst/>
                        </a:rPr>
                      </a:br>
                      <a:r>
                        <a:rPr lang="en-US" sz="1200" b="1" dirty="0">
                          <a:solidFill>
                            <a:srgbClr val="002060"/>
                          </a:solidFill>
                          <a:effectLst/>
                        </a:rPr>
                        <a:t>(%)</a:t>
                      </a:r>
                      <a:endParaRPr lang="en-US" sz="1200" dirty="0">
                        <a:solidFill>
                          <a:srgbClr val="002060"/>
                        </a:solidFill>
                        <a:effectLst/>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Relative Risk of</a:t>
                      </a:r>
                      <a:br>
                        <a:rPr lang="en-US" sz="1200" b="1" dirty="0">
                          <a:solidFill>
                            <a:srgbClr val="002060"/>
                          </a:solidFill>
                          <a:effectLst/>
                        </a:rPr>
                      </a:br>
                      <a:r>
                        <a:rPr lang="en-US" sz="1200" b="1" dirty="0">
                          <a:solidFill>
                            <a:srgbClr val="002060"/>
                          </a:solidFill>
                          <a:effectLst/>
                        </a:rPr>
                        <a:t>Breast Cancer</a:t>
                      </a:r>
                      <a:r>
                        <a:rPr lang="en-US" sz="1200" b="1" baseline="30000" dirty="0">
                          <a:solidFill>
                            <a:srgbClr val="002060"/>
                          </a:solidFill>
                          <a:effectLst/>
                        </a:rPr>
                        <a:t>‡</a:t>
                      </a:r>
                      <a:endParaRPr lang="en-US" sz="1200" dirty="0">
                        <a:solidFill>
                          <a:srgbClr val="002060"/>
                        </a:solidFill>
                        <a:effectLst/>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309453">
                <a:tc>
                  <a:txBody>
                    <a:bodyPr/>
                    <a:lstStyle/>
                    <a:p>
                      <a:pPr algn="ctr" fontAlgn="t"/>
                      <a:r>
                        <a:rPr lang="en-US" sz="1200" b="1" dirty="0" smtClean="0">
                          <a:solidFill>
                            <a:srgbClr val="002060"/>
                          </a:solidFill>
                          <a:effectLst/>
                        </a:rPr>
                        <a:t>a</a:t>
                      </a:r>
                      <a:endParaRPr lang="en-US" sz="1200" b="1" dirty="0">
                        <a:solidFill>
                          <a:srgbClr val="002060"/>
                        </a:solidFill>
                        <a:effectLst/>
                      </a:endParaRP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Almost entirely fat</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a:solidFill>
                            <a:srgbClr val="002060"/>
                          </a:solidFill>
                          <a:effectLst/>
                        </a:rPr>
                        <a:t>10</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88</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a:t>
                      </a: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664349">
                <a:tc>
                  <a:txBody>
                    <a:bodyPr/>
                    <a:lstStyle/>
                    <a:p>
                      <a:pPr algn="ctr" fontAlgn="t"/>
                      <a:r>
                        <a:rPr lang="en-US" sz="1200" b="1" dirty="0" smtClean="0">
                          <a:solidFill>
                            <a:srgbClr val="002060"/>
                          </a:solidFill>
                          <a:effectLst/>
                        </a:rPr>
                        <a:t>b</a:t>
                      </a:r>
                      <a:endParaRPr lang="en-US" sz="1200" b="1" dirty="0">
                        <a:solidFill>
                          <a:srgbClr val="002060"/>
                        </a:solidFill>
                        <a:effectLst/>
                      </a:endParaRP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Scattered fibroglandular densities</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a:solidFill>
                            <a:srgbClr val="002060"/>
                          </a:solidFill>
                          <a:effectLst/>
                        </a:rPr>
                        <a:t>43</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82</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a:t>
                      </a: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454782">
                <a:tc>
                  <a:txBody>
                    <a:bodyPr/>
                    <a:lstStyle/>
                    <a:p>
                      <a:pPr algn="ctr" fontAlgn="t"/>
                      <a:r>
                        <a:rPr lang="en-US" sz="1200" b="1" dirty="0" smtClean="0">
                          <a:solidFill>
                            <a:srgbClr val="002060"/>
                          </a:solidFill>
                          <a:effectLst/>
                        </a:rPr>
                        <a:t>c</a:t>
                      </a:r>
                      <a:endParaRPr lang="en-US" sz="1200" b="1" dirty="0">
                        <a:solidFill>
                          <a:srgbClr val="002060"/>
                        </a:solidFill>
                        <a:effectLst/>
                      </a:endParaRP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Heterogeneously dense</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a:solidFill>
                            <a:srgbClr val="002060"/>
                          </a:solidFill>
                          <a:effectLst/>
                        </a:rPr>
                        <a:t>39</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69</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1.2 </a:t>
                      </a:r>
                      <a:r>
                        <a:rPr lang="en-US" sz="1200" b="1" dirty="0" smtClean="0">
                          <a:solidFill>
                            <a:srgbClr val="002060"/>
                          </a:solidFill>
                          <a:effectLst/>
                        </a:rPr>
                        <a:t>(</a:t>
                      </a:r>
                      <a:r>
                        <a:rPr lang="en-US" sz="1200" b="1" dirty="0">
                          <a:solidFill>
                            <a:srgbClr val="002060"/>
                          </a:solidFill>
                          <a:effectLst/>
                        </a:rPr>
                        <a:t>compared with average </a:t>
                      </a:r>
                      <a:r>
                        <a:rPr lang="en-US" sz="1200" b="1" dirty="0" smtClean="0">
                          <a:solidFill>
                            <a:srgbClr val="002060"/>
                          </a:solidFill>
                          <a:effectLst/>
                        </a:rPr>
                        <a:t>density</a:t>
                      </a:r>
                      <a:r>
                        <a:rPr lang="en-US" sz="1200" b="1" dirty="0">
                          <a:solidFill>
                            <a:srgbClr val="002060"/>
                          </a:solidFill>
                          <a:effectLst/>
                        </a:rPr>
                        <a:t>)</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309453">
                <a:tc>
                  <a:txBody>
                    <a:bodyPr/>
                    <a:lstStyle/>
                    <a:p>
                      <a:pPr algn="ctr" fontAlgn="t"/>
                      <a:r>
                        <a:rPr lang="en-US" sz="1200" b="1" dirty="0" smtClean="0">
                          <a:solidFill>
                            <a:srgbClr val="002060"/>
                          </a:solidFill>
                          <a:effectLst/>
                        </a:rPr>
                        <a:t>d</a:t>
                      </a:r>
                      <a:endParaRPr lang="en-US" sz="1200" b="1" dirty="0">
                        <a:solidFill>
                          <a:srgbClr val="002060"/>
                        </a:solidFill>
                        <a:effectLst/>
                      </a:endParaRP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Extremely dense</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8</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dirty="0">
                          <a:solidFill>
                            <a:srgbClr val="002060"/>
                          </a:solidFill>
                          <a:effectLst/>
                        </a:rPr>
                        <a:t>62</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200" b="1" dirty="0">
                          <a:solidFill>
                            <a:srgbClr val="002060"/>
                          </a:solidFill>
                          <a:effectLst/>
                        </a:rPr>
                        <a:t>2.1 (compared with average </a:t>
                      </a:r>
                      <a:r>
                        <a:rPr lang="en-US" sz="1200" b="1" dirty="0" smtClean="0">
                          <a:solidFill>
                            <a:srgbClr val="002060"/>
                          </a:solidFill>
                          <a:effectLst/>
                        </a:rPr>
                        <a:t>density</a:t>
                      </a:r>
                      <a:r>
                        <a:rPr lang="en-US" sz="1200" b="1" dirty="0">
                          <a:solidFill>
                            <a:srgbClr val="002060"/>
                          </a:solidFill>
                          <a:effectLst/>
                        </a:rPr>
                        <a:t>)</a:t>
                      </a:r>
                    </a:p>
                  </a:txBody>
                  <a:tcPr marL="12270" marR="12270" marT="15554" marB="155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2229599">
                <a:tc gridSpan="5">
                  <a:txBody>
                    <a:bodyPr/>
                    <a:lstStyle/>
                    <a:p>
                      <a:pPr algn="l" fontAlgn="base"/>
                      <a:r>
                        <a:rPr lang="en-US" sz="800" dirty="0">
                          <a:solidFill>
                            <a:srgbClr val="555555"/>
                          </a:solidFill>
                          <a:effectLst/>
                          <a:latin typeface="Lucida Sans Unicode"/>
                        </a:rPr>
                        <a:t>Abbreviation: BI-RADS, Breast Imaging Reporting and Data System.</a:t>
                      </a:r>
                    </a:p>
                    <a:p>
                      <a:pPr algn="l" fontAlgn="base"/>
                      <a:r>
                        <a:rPr lang="en-US" sz="800" dirty="0">
                          <a:solidFill>
                            <a:srgbClr val="555555"/>
                          </a:solidFill>
                          <a:effectLst/>
                          <a:latin typeface="Lucida Sans Unicode"/>
                        </a:rPr>
                        <a:t>*Pisano ED, </a:t>
                      </a:r>
                      <a:r>
                        <a:rPr lang="en-US" sz="800" dirty="0" err="1">
                          <a:solidFill>
                            <a:srgbClr val="555555"/>
                          </a:solidFill>
                          <a:effectLst/>
                          <a:latin typeface="Lucida Sans Unicode"/>
                        </a:rPr>
                        <a:t>Gatsonis</a:t>
                      </a:r>
                      <a:r>
                        <a:rPr lang="en-US" sz="800" dirty="0">
                          <a:solidFill>
                            <a:srgbClr val="555555"/>
                          </a:solidFill>
                          <a:effectLst/>
                          <a:latin typeface="Lucida Sans Unicode"/>
                        </a:rPr>
                        <a:t> C, </a:t>
                      </a:r>
                      <a:r>
                        <a:rPr lang="en-US" sz="800" dirty="0" err="1">
                          <a:solidFill>
                            <a:srgbClr val="555555"/>
                          </a:solidFill>
                          <a:effectLst/>
                          <a:latin typeface="Lucida Sans Unicode"/>
                        </a:rPr>
                        <a:t>Hendrick</a:t>
                      </a:r>
                      <a:r>
                        <a:rPr lang="en-US" sz="800" dirty="0">
                          <a:solidFill>
                            <a:srgbClr val="555555"/>
                          </a:solidFill>
                          <a:effectLst/>
                          <a:latin typeface="Lucida Sans Unicode"/>
                        </a:rPr>
                        <a:t> E, </a:t>
                      </a:r>
                      <a:r>
                        <a:rPr lang="en-US" sz="800" dirty="0" err="1">
                          <a:solidFill>
                            <a:srgbClr val="555555"/>
                          </a:solidFill>
                          <a:effectLst/>
                          <a:latin typeface="Lucida Sans Unicode"/>
                        </a:rPr>
                        <a:t>Yaffe</a:t>
                      </a:r>
                      <a:r>
                        <a:rPr lang="en-US" sz="800" dirty="0">
                          <a:solidFill>
                            <a:srgbClr val="555555"/>
                          </a:solidFill>
                          <a:effectLst/>
                          <a:latin typeface="Lucida Sans Unicode"/>
                        </a:rPr>
                        <a:t> M, Baum JK, </a:t>
                      </a:r>
                      <a:r>
                        <a:rPr lang="en-US" sz="800" dirty="0" err="1">
                          <a:solidFill>
                            <a:srgbClr val="555555"/>
                          </a:solidFill>
                          <a:effectLst/>
                          <a:latin typeface="Lucida Sans Unicode"/>
                        </a:rPr>
                        <a:t>Acharyya</a:t>
                      </a:r>
                      <a:r>
                        <a:rPr lang="en-US" sz="800" dirty="0">
                          <a:solidFill>
                            <a:srgbClr val="555555"/>
                          </a:solidFill>
                          <a:effectLst/>
                          <a:latin typeface="Lucida Sans Unicode"/>
                        </a:rPr>
                        <a:t> S, et al. Diagnostic performance of digital versus film mammography for breast-cancer screening. Digital Mammographic Imaging Screening Trial (DMIST) Investigators Group [published erratum appears in N </a:t>
                      </a:r>
                      <a:r>
                        <a:rPr lang="en-US" sz="800" dirty="0" err="1">
                          <a:solidFill>
                            <a:srgbClr val="555555"/>
                          </a:solidFill>
                          <a:effectLst/>
                          <a:latin typeface="Lucida Sans Unicode"/>
                        </a:rPr>
                        <a:t>Engl</a:t>
                      </a:r>
                      <a:r>
                        <a:rPr lang="en-US" sz="800" dirty="0">
                          <a:solidFill>
                            <a:srgbClr val="555555"/>
                          </a:solidFill>
                          <a:effectLst/>
                          <a:latin typeface="Lucida Sans Unicode"/>
                        </a:rPr>
                        <a:t> J Med 2006;355:1840]. N </a:t>
                      </a:r>
                      <a:r>
                        <a:rPr lang="en-US" sz="800" dirty="0" err="1">
                          <a:solidFill>
                            <a:srgbClr val="555555"/>
                          </a:solidFill>
                          <a:effectLst/>
                          <a:latin typeface="Lucida Sans Unicode"/>
                        </a:rPr>
                        <a:t>Engl</a:t>
                      </a:r>
                      <a:r>
                        <a:rPr lang="en-US" sz="800" dirty="0">
                          <a:solidFill>
                            <a:srgbClr val="555555"/>
                          </a:solidFill>
                          <a:effectLst/>
                          <a:latin typeface="Lucida Sans Unicode"/>
                        </a:rPr>
                        <a:t> J Med 2005;353:1773–83.</a:t>
                      </a:r>
                    </a:p>
                    <a:p>
                      <a:pPr algn="l" fontAlgn="base"/>
                      <a:r>
                        <a:rPr lang="en-US" sz="800" baseline="30000" dirty="0">
                          <a:solidFill>
                            <a:srgbClr val="555555"/>
                          </a:solidFill>
                          <a:effectLst/>
                          <a:latin typeface="Lucida Sans Unicode"/>
                        </a:rPr>
                        <a:t>†</a:t>
                      </a:r>
                      <a:r>
                        <a:rPr lang="en-US" sz="800" dirty="0">
                          <a:solidFill>
                            <a:srgbClr val="555555"/>
                          </a:solidFill>
                          <a:effectLst/>
                          <a:latin typeface="Lucida Sans Unicode"/>
                        </a:rPr>
                        <a:t>Carney PA, </a:t>
                      </a:r>
                      <a:r>
                        <a:rPr lang="en-US" sz="800" dirty="0" err="1">
                          <a:solidFill>
                            <a:srgbClr val="555555"/>
                          </a:solidFill>
                          <a:effectLst/>
                          <a:latin typeface="Lucida Sans Unicode"/>
                        </a:rPr>
                        <a:t>Miglioretti</a:t>
                      </a:r>
                      <a:r>
                        <a:rPr lang="en-US" sz="800" dirty="0">
                          <a:solidFill>
                            <a:srgbClr val="555555"/>
                          </a:solidFill>
                          <a:effectLst/>
                          <a:latin typeface="Lucida Sans Unicode"/>
                        </a:rPr>
                        <a:t> DL, </a:t>
                      </a:r>
                      <a:r>
                        <a:rPr lang="en-US" sz="800" dirty="0" err="1">
                          <a:solidFill>
                            <a:srgbClr val="555555"/>
                          </a:solidFill>
                          <a:effectLst/>
                          <a:latin typeface="Lucida Sans Unicode"/>
                        </a:rPr>
                        <a:t>Yankaskas</a:t>
                      </a:r>
                      <a:r>
                        <a:rPr lang="en-US" sz="800" dirty="0">
                          <a:solidFill>
                            <a:srgbClr val="555555"/>
                          </a:solidFill>
                          <a:effectLst/>
                          <a:latin typeface="Lucida Sans Unicode"/>
                        </a:rPr>
                        <a:t> BC, </a:t>
                      </a:r>
                      <a:r>
                        <a:rPr lang="en-US" sz="800" dirty="0" err="1">
                          <a:solidFill>
                            <a:srgbClr val="555555"/>
                          </a:solidFill>
                          <a:effectLst/>
                          <a:latin typeface="Lucida Sans Unicode"/>
                        </a:rPr>
                        <a:t>Kerlikowske</a:t>
                      </a:r>
                      <a:r>
                        <a:rPr lang="en-US" sz="800" dirty="0">
                          <a:solidFill>
                            <a:srgbClr val="555555"/>
                          </a:solidFill>
                          <a:effectLst/>
                          <a:latin typeface="Lucida Sans Unicode"/>
                        </a:rPr>
                        <a:t> K, Rosenberg R, Rutter CM, et al. Individual and combined effects of age, breast density, and hormone replacement therapy use on the accuracy of screening mammography [published erratum appears in Ann Intern Med 2003;138:771]. Ann Intern Med 2003;138:168–75.</a:t>
                      </a:r>
                    </a:p>
                    <a:p>
                      <a:pPr algn="l" fontAlgn="base"/>
                      <a:r>
                        <a:rPr lang="en-US" sz="800" baseline="30000" dirty="0">
                          <a:solidFill>
                            <a:srgbClr val="555555"/>
                          </a:solidFill>
                          <a:effectLst/>
                          <a:latin typeface="Lucida Sans Unicode"/>
                        </a:rPr>
                        <a:t>‡</a:t>
                      </a:r>
                      <a:r>
                        <a:rPr lang="en-US" sz="800" dirty="0">
                          <a:solidFill>
                            <a:srgbClr val="555555"/>
                          </a:solidFill>
                          <a:effectLst/>
                          <a:latin typeface="Lucida Sans Unicode"/>
                        </a:rPr>
                        <a:t>Sickles EA. The use of breast imaging to screen women at high risk for cancer. Radiol </a:t>
                      </a:r>
                      <a:r>
                        <a:rPr lang="en-US" sz="800" dirty="0" err="1">
                          <a:solidFill>
                            <a:srgbClr val="555555"/>
                          </a:solidFill>
                          <a:effectLst/>
                          <a:latin typeface="Lucida Sans Unicode"/>
                        </a:rPr>
                        <a:t>Clin</a:t>
                      </a:r>
                      <a:r>
                        <a:rPr lang="en-US" sz="800" dirty="0">
                          <a:solidFill>
                            <a:srgbClr val="555555"/>
                          </a:solidFill>
                          <a:effectLst/>
                          <a:latin typeface="Lucida Sans Unicode"/>
                        </a:rPr>
                        <a:t> North Am 2010;48:859–78</a:t>
                      </a:r>
                      <a:r>
                        <a:rPr lang="en-US" sz="800" dirty="0" smtClean="0">
                          <a:solidFill>
                            <a:srgbClr val="555555"/>
                          </a:solidFill>
                          <a:effectLst/>
                          <a:latin typeface="Lucida Sans Unicode"/>
                        </a:rPr>
                        <a:t>.</a:t>
                      </a:r>
                    </a:p>
                    <a:p>
                      <a:pPr algn="l" fontAlgn="base"/>
                      <a:endParaRPr lang="en-US" sz="800" dirty="0" smtClean="0">
                        <a:solidFill>
                          <a:srgbClr val="555555"/>
                        </a:solidFill>
                        <a:effectLst/>
                        <a:latin typeface="Lucida Sans Unicode"/>
                      </a:endParaRPr>
                    </a:p>
                    <a:p>
                      <a:pPr algn="l" fontAlgn="base"/>
                      <a:endParaRPr lang="en-US" sz="800" dirty="0" smtClean="0">
                        <a:solidFill>
                          <a:srgbClr val="555555"/>
                        </a:solidFill>
                        <a:effectLst/>
                        <a:latin typeface="Lucida Sans Unicode"/>
                      </a:endParaRPr>
                    </a:p>
                    <a:p>
                      <a:pPr algn="l" fontAlgn="base"/>
                      <a:endParaRPr lang="en-US" sz="800" dirty="0" smtClean="0">
                        <a:solidFill>
                          <a:srgbClr val="555555"/>
                        </a:solidFill>
                        <a:effectLst/>
                        <a:latin typeface="Lucida Sans Unicode"/>
                      </a:endParaRPr>
                    </a:p>
                    <a:p>
                      <a:pPr algn="l" fontAlgn="base"/>
                      <a:endParaRPr lang="en-US" sz="800" dirty="0" smtClean="0">
                        <a:solidFill>
                          <a:srgbClr val="555555"/>
                        </a:solidFill>
                        <a:effectLst/>
                        <a:latin typeface="Lucida Sans Unicode"/>
                      </a:endParaRPr>
                    </a:p>
                    <a:p>
                      <a:pPr algn="l" fontAlgn="base"/>
                      <a:endParaRPr lang="en-US" sz="800" dirty="0" smtClean="0">
                        <a:solidFill>
                          <a:srgbClr val="555555"/>
                        </a:solidFill>
                        <a:effectLst/>
                        <a:latin typeface="Lucida Sans Unicode"/>
                      </a:endParaRPr>
                    </a:p>
                    <a:p>
                      <a:pPr algn="l" fontAlgn="base"/>
                      <a:endParaRPr lang="en-US" sz="800" dirty="0" smtClean="0">
                        <a:solidFill>
                          <a:srgbClr val="555555"/>
                        </a:solidFill>
                        <a:effectLst/>
                        <a:latin typeface="Lucida Sans Unicode"/>
                      </a:endParaRPr>
                    </a:p>
                    <a:p>
                      <a:pPr algn="ctr" fontAlgn="base"/>
                      <a:r>
                        <a:rPr lang="en-US" sz="2000" dirty="0" smtClean="0">
                          <a:solidFill>
                            <a:srgbClr val="002060"/>
                          </a:solidFill>
                          <a:effectLst/>
                          <a:latin typeface="+mn-lt"/>
                        </a:rPr>
                        <a:t>BI-RADS = Breast imaging-reporting and data system</a:t>
                      </a:r>
                    </a:p>
                    <a:p>
                      <a:pPr algn="ctr" fontAlgn="base"/>
                      <a:endParaRPr lang="en-US" sz="800" dirty="0">
                        <a:solidFill>
                          <a:srgbClr val="002060"/>
                        </a:solidFill>
                        <a:effectLst/>
                        <a:latin typeface="Lucida Sans Unicode"/>
                      </a:endParaRPr>
                    </a:p>
                  </a:txBody>
                  <a:tcPr marL="12270" marR="12270" marT="15554" marB="1555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707314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r>
              <a:rPr lang="en-US" dirty="0" smtClean="0">
                <a:solidFill>
                  <a:prstClr val="white">
                    <a:tint val="75000"/>
                  </a:prstClr>
                </a:solidFill>
                <a:latin typeface="+mn-lt"/>
              </a:rPr>
              <a:t>   </a:t>
            </a:r>
            <a:fld id="{68A8C1A8-9FD9-AE4E-BB6C-8559304EC9B2}" type="slidenum">
              <a:rPr lang="en-US" smtClean="0">
                <a:solidFill>
                  <a:prstClr val="white">
                    <a:tint val="75000"/>
                  </a:prstClr>
                </a:solidFill>
                <a:latin typeface="+mn-lt"/>
              </a:rPr>
              <a:pPr/>
              <a:t>15</a:t>
            </a:fld>
            <a:endParaRPr lang="en-US" dirty="0">
              <a:solidFill>
                <a:prstClr val="white">
                  <a:tint val="75000"/>
                </a:prstClr>
              </a:solidFill>
              <a:latin typeface="+mn-lt"/>
            </a:endParaRPr>
          </a:p>
        </p:txBody>
      </p:sp>
      <p:sp>
        <p:nvSpPr>
          <p:cNvPr id="2" name="Title 1"/>
          <p:cNvSpPr>
            <a:spLocks noGrp="1"/>
          </p:cNvSpPr>
          <p:nvPr>
            <p:ph type="title" idx="4294967295"/>
          </p:nvPr>
        </p:nvSpPr>
        <p:spPr>
          <a:xfrm>
            <a:off x="853709" y="202920"/>
            <a:ext cx="7543800" cy="993775"/>
          </a:xfrm>
        </p:spPr>
        <p:txBody>
          <a:bodyPr>
            <a:normAutofit/>
          </a:bodyPr>
          <a:lstStyle/>
          <a:p>
            <a:r>
              <a:rPr lang="en-US" sz="2800" dirty="0" smtClean="0"/>
              <a:t>American College of Radiology (ACR)</a:t>
            </a:r>
            <a:br>
              <a:rPr lang="en-US" sz="2800" dirty="0" smtClean="0"/>
            </a:br>
            <a:r>
              <a:rPr lang="en-US" sz="2800" dirty="0" smtClean="0"/>
              <a:t>BI-RADS</a:t>
            </a:r>
            <a:r>
              <a:rPr lang="en-US" sz="2800" baseline="30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categories</a:t>
            </a:r>
            <a:endParaRPr lang="en-US" sz="2800" baseline="30000" dirty="0"/>
          </a:p>
        </p:txBody>
      </p:sp>
      <p:pic>
        <p:nvPicPr>
          <p:cNvPr id="3" name="Picture 2"/>
          <p:cNvPicPr>
            <a:picLocks noChangeAspect="1"/>
          </p:cNvPicPr>
          <p:nvPr/>
        </p:nvPicPr>
        <p:blipFill>
          <a:blip r:embed="rId3"/>
          <a:stretch>
            <a:fillRect/>
          </a:stretch>
        </p:blipFill>
        <p:spPr>
          <a:xfrm>
            <a:off x="274794" y="1470725"/>
            <a:ext cx="2237304" cy="2956560"/>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2395341" y="1470725"/>
            <a:ext cx="2230268" cy="2956560"/>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4434608" y="1481083"/>
            <a:ext cx="2202764" cy="2929281"/>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6629401" y="1476680"/>
            <a:ext cx="2209800" cy="2947850"/>
          </a:xfrm>
          <a:prstGeom prst="rect">
            <a:avLst/>
          </a:prstGeom>
          <a:ln>
            <a:solidFill>
              <a:schemeClr val="tx1"/>
            </a:solidFill>
          </a:ln>
        </p:spPr>
      </p:pic>
      <p:sp>
        <p:nvSpPr>
          <p:cNvPr id="7" name="Rectangle 6"/>
          <p:cNvSpPr/>
          <p:nvPr/>
        </p:nvSpPr>
        <p:spPr>
          <a:xfrm>
            <a:off x="270440" y="4442525"/>
            <a:ext cx="1600200" cy="923330"/>
          </a:xfrm>
          <a:prstGeom prst="rect">
            <a:avLst/>
          </a:prstGeom>
        </p:spPr>
        <p:txBody>
          <a:bodyPr wrap="square">
            <a:spAutoFit/>
          </a:bodyPr>
          <a:lstStyle/>
          <a:p>
            <a:r>
              <a:rPr lang="en-US" dirty="0" smtClean="0">
                <a:solidFill>
                  <a:schemeClr val="bg1"/>
                </a:solidFill>
              </a:rPr>
              <a:t>a</a:t>
            </a:r>
          </a:p>
          <a:p>
            <a:r>
              <a:rPr lang="en-US" dirty="0" smtClean="0">
                <a:solidFill>
                  <a:schemeClr val="bg1"/>
                </a:solidFill>
              </a:rPr>
              <a:t>&lt;25</a:t>
            </a:r>
            <a:r>
              <a:rPr lang="en-US" dirty="0">
                <a:solidFill>
                  <a:schemeClr val="bg1"/>
                </a:solidFill>
              </a:rPr>
              <a:t>% DENSITY</a:t>
            </a:r>
          </a:p>
          <a:p>
            <a:r>
              <a:rPr lang="en-US" dirty="0">
                <a:solidFill>
                  <a:schemeClr val="bg1"/>
                </a:solidFill>
              </a:rPr>
              <a:t>FATTY BREAST</a:t>
            </a:r>
          </a:p>
        </p:txBody>
      </p:sp>
      <p:sp>
        <p:nvSpPr>
          <p:cNvPr id="8" name="Rectangle 7"/>
          <p:cNvSpPr/>
          <p:nvPr/>
        </p:nvSpPr>
        <p:spPr>
          <a:xfrm>
            <a:off x="2369215" y="4446879"/>
            <a:ext cx="2148608" cy="923330"/>
          </a:xfrm>
          <a:prstGeom prst="rect">
            <a:avLst/>
          </a:prstGeom>
        </p:spPr>
        <p:txBody>
          <a:bodyPr wrap="square">
            <a:spAutoFit/>
          </a:bodyPr>
          <a:lstStyle/>
          <a:p>
            <a:r>
              <a:rPr lang="en-US" dirty="0" smtClean="0">
                <a:solidFill>
                  <a:schemeClr val="bg1"/>
                </a:solidFill>
              </a:rPr>
              <a:t>b</a:t>
            </a:r>
          </a:p>
          <a:p>
            <a:r>
              <a:rPr lang="en-US" dirty="0" smtClean="0">
                <a:solidFill>
                  <a:schemeClr val="bg1"/>
                </a:solidFill>
              </a:rPr>
              <a:t>&lt;50</a:t>
            </a:r>
            <a:r>
              <a:rPr lang="en-US" dirty="0">
                <a:solidFill>
                  <a:schemeClr val="bg1"/>
                </a:solidFill>
              </a:rPr>
              <a:t>% DENSITY</a:t>
            </a:r>
          </a:p>
          <a:p>
            <a:r>
              <a:rPr lang="en-US" dirty="0">
                <a:solidFill>
                  <a:schemeClr val="bg1"/>
                </a:solidFill>
              </a:rPr>
              <a:t>SCATTERED DENSITY</a:t>
            </a:r>
          </a:p>
        </p:txBody>
      </p:sp>
      <p:sp>
        <p:nvSpPr>
          <p:cNvPr id="9" name="Rectangle 8"/>
          <p:cNvSpPr/>
          <p:nvPr/>
        </p:nvSpPr>
        <p:spPr>
          <a:xfrm>
            <a:off x="4404593" y="4419600"/>
            <a:ext cx="2286000" cy="1200329"/>
          </a:xfrm>
          <a:prstGeom prst="rect">
            <a:avLst/>
          </a:prstGeom>
        </p:spPr>
        <p:txBody>
          <a:bodyPr wrap="square">
            <a:spAutoFit/>
          </a:bodyPr>
          <a:lstStyle/>
          <a:p>
            <a:r>
              <a:rPr lang="en-US" dirty="0" smtClean="0">
                <a:solidFill>
                  <a:schemeClr val="bg1"/>
                </a:solidFill>
              </a:rPr>
              <a:t>c</a:t>
            </a:r>
          </a:p>
          <a:p>
            <a:r>
              <a:rPr lang="en-US" dirty="0" smtClean="0">
                <a:solidFill>
                  <a:schemeClr val="bg1"/>
                </a:solidFill>
              </a:rPr>
              <a:t>&gt;50</a:t>
            </a:r>
            <a:r>
              <a:rPr lang="en-US" dirty="0">
                <a:solidFill>
                  <a:schemeClr val="bg1"/>
                </a:solidFill>
              </a:rPr>
              <a:t>% DENSITY</a:t>
            </a:r>
          </a:p>
          <a:p>
            <a:r>
              <a:rPr lang="en-US" dirty="0">
                <a:solidFill>
                  <a:schemeClr val="bg1"/>
                </a:solidFill>
              </a:rPr>
              <a:t>HETEROGENEOUSLY DENSE</a:t>
            </a:r>
          </a:p>
        </p:txBody>
      </p:sp>
      <p:sp>
        <p:nvSpPr>
          <p:cNvPr id="10" name="Rectangle 9"/>
          <p:cNvSpPr/>
          <p:nvPr/>
        </p:nvSpPr>
        <p:spPr>
          <a:xfrm>
            <a:off x="6739929" y="4419600"/>
            <a:ext cx="2148608" cy="923330"/>
          </a:xfrm>
          <a:prstGeom prst="rect">
            <a:avLst/>
          </a:prstGeom>
        </p:spPr>
        <p:txBody>
          <a:bodyPr wrap="square">
            <a:spAutoFit/>
          </a:bodyPr>
          <a:lstStyle/>
          <a:p>
            <a:r>
              <a:rPr lang="en-US" dirty="0" smtClean="0">
                <a:solidFill>
                  <a:schemeClr val="bg1"/>
                </a:solidFill>
              </a:rPr>
              <a:t>d </a:t>
            </a:r>
          </a:p>
          <a:p>
            <a:r>
              <a:rPr lang="en-US" dirty="0" smtClean="0">
                <a:solidFill>
                  <a:schemeClr val="bg1"/>
                </a:solidFill>
              </a:rPr>
              <a:t>&gt;75</a:t>
            </a:r>
            <a:r>
              <a:rPr lang="en-US" dirty="0">
                <a:solidFill>
                  <a:schemeClr val="bg1"/>
                </a:solidFill>
              </a:rPr>
              <a:t>% DENSITY</a:t>
            </a:r>
          </a:p>
          <a:p>
            <a:r>
              <a:rPr lang="en-US" dirty="0">
                <a:solidFill>
                  <a:schemeClr val="bg1"/>
                </a:solidFill>
              </a:rPr>
              <a:t>EXTREMELY DENSE</a:t>
            </a:r>
          </a:p>
        </p:txBody>
      </p:sp>
      <p:sp>
        <p:nvSpPr>
          <p:cNvPr id="11" name="Rectangle 10"/>
          <p:cNvSpPr/>
          <p:nvPr/>
        </p:nvSpPr>
        <p:spPr>
          <a:xfrm>
            <a:off x="2007744" y="5469577"/>
            <a:ext cx="5235729" cy="369332"/>
          </a:xfrm>
          <a:prstGeom prst="rect">
            <a:avLst/>
          </a:prstGeom>
        </p:spPr>
        <p:txBody>
          <a:bodyPr wrap="none">
            <a:spAutoFit/>
          </a:bodyPr>
          <a:lstStyle/>
          <a:p>
            <a:r>
              <a:rPr lang="en-US" dirty="0" smtClean="0"/>
              <a:t>BI-RADS = Breast </a:t>
            </a:r>
            <a:r>
              <a:rPr lang="en-US" dirty="0"/>
              <a:t>imaging-reporting and data system</a:t>
            </a:r>
          </a:p>
        </p:txBody>
      </p:sp>
      <p:sp>
        <p:nvSpPr>
          <p:cNvPr id="13" name="TextBox 12"/>
          <p:cNvSpPr txBox="1"/>
          <p:nvPr/>
        </p:nvSpPr>
        <p:spPr>
          <a:xfrm>
            <a:off x="489527" y="4664364"/>
            <a:ext cx="8035637" cy="369332"/>
          </a:xfrm>
          <a:prstGeom prst="rect">
            <a:avLst/>
          </a:prstGeom>
          <a:noFill/>
        </p:spPr>
        <p:txBody>
          <a:bodyPr wrap="square" rtlCol="0">
            <a:spAutoFit/>
          </a:bodyPr>
          <a:lstStyle/>
          <a:p>
            <a:pPr algn="ctr"/>
            <a:r>
              <a:rPr lang="en-US" dirty="0" smtClean="0"/>
              <a:t>a				b					c					d	</a:t>
            </a:r>
            <a:endParaRPr lang="en-US" dirty="0"/>
          </a:p>
        </p:txBody>
      </p:sp>
    </p:spTree>
    <p:extLst>
      <p:ext uri="{BB962C8B-B14F-4D97-AF65-F5344CB8AC3E}">
        <p14:creationId xmlns:p14="http://schemas.microsoft.com/office/powerpoint/2010/main" val="1664826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Breast Density Categories</a:t>
            </a:r>
            <a:endParaRPr lang="en-US" sz="2800" dirty="0">
              <a:solidFill>
                <a:srgbClr val="002060"/>
              </a:solidFill>
            </a:endParaRPr>
          </a:p>
        </p:txBody>
      </p:sp>
      <p:pic>
        <p:nvPicPr>
          <p:cNvPr id="4" name="Picture 3"/>
          <p:cNvPicPr>
            <a:picLocks noChangeAspect="1"/>
          </p:cNvPicPr>
          <p:nvPr/>
        </p:nvPicPr>
        <p:blipFill>
          <a:blip r:embed="rId3"/>
          <a:stretch>
            <a:fillRect/>
          </a:stretch>
        </p:blipFill>
        <p:spPr>
          <a:xfrm>
            <a:off x="235061" y="2181591"/>
            <a:ext cx="5342779" cy="2685159"/>
          </a:xfrm>
          <a:prstGeom prst="rect">
            <a:avLst/>
          </a:prstGeom>
        </p:spPr>
      </p:pic>
      <p:pic>
        <p:nvPicPr>
          <p:cNvPr id="5" name="Picture 4"/>
          <p:cNvPicPr>
            <a:picLocks noChangeAspect="1"/>
          </p:cNvPicPr>
          <p:nvPr/>
        </p:nvPicPr>
        <p:blipFill>
          <a:blip r:embed="rId4"/>
          <a:stretch>
            <a:fillRect/>
          </a:stretch>
        </p:blipFill>
        <p:spPr>
          <a:xfrm>
            <a:off x="5567564" y="274639"/>
            <a:ext cx="3409270" cy="5943600"/>
          </a:xfrm>
          <a:prstGeom prst="rect">
            <a:avLst/>
          </a:prstGeom>
        </p:spPr>
      </p:pic>
      <p:sp>
        <p:nvSpPr>
          <p:cNvPr id="6" name="Content Placeholder 2"/>
          <p:cNvSpPr>
            <a:spLocks noGrp="1"/>
          </p:cNvSpPr>
          <p:nvPr>
            <p:ph idx="1"/>
          </p:nvPr>
        </p:nvSpPr>
        <p:spPr>
          <a:xfrm>
            <a:off x="628651" y="4923071"/>
            <a:ext cx="4949191" cy="566903"/>
          </a:xfrm>
        </p:spPr>
        <p:txBody>
          <a:bodyPr>
            <a:normAutofit/>
          </a:bodyPr>
          <a:lstStyle/>
          <a:p>
            <a:r>
              <a:rPr lang="en-US" sz="800" b="1" dirty="0" smtClean="0"/>
              <a:t>American College of Radiology - BI-RADS, 5</a:t>
            </a:r>
            <a:r>
              <a:rPr lang="en-US" sz="800" b="1" baseline="30000" dirty="0" smtClean="0"/>
              <a:t>th</a:t>
            </a:r>
            <a:r>
              <a:rPr lang="en-US" sz="800" b="1" dirty="0" smtClean="0"/>
              <a:t> Edition</a:t>
            </a:r>
            <a:endParaRPr lang="en-US" sz="800" b="1" dirty="0"/>
          </a:p>
        </p:txBody>
      </p:sp>
      <p:sp>
        <p:nvSpPr>
          <p:cNvPr id="3" name="Slide Number Placeholder 2"/>
          <p:cNvSpPr>
            <a:spLocks noGrp="1"/>
          </p:cNvSpPr>
          <p:nvPr>
            <p:ph type="sldNum" sz="quarter" idx="4"/>
          </p:nvPr>
        </p:nvSpPr>
        <p:spPr/>
        <p:txBody>
          <a:bodyPr/>
          <a:lstStyle/>
          <a:p>
            <a:fld id="{E6B7A67D-3CC6-A04F-9304-547AB19218E6}" type="slidenum">
              <a:rPr lang="en-US" smtClean="0"/>
              <a:pPr/>
              <a:t>16</a:t>
            </a:fld>
            <a:endParaRPr lang="en-US" dirty="0"/>
          </a:p>
        </p:txBody>
      </p:sp>
    </p:spTree>
    <p:extLst>
      <p:ext uri="{BB962C8B-B14F-4D97-AF65-F5344CB8AC3E}">
        <p14:creationId xmlns:p14="http://schemas.microsoft.com/office/powerpoint/2010/main" val="1943980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2800" dirty="0">
                <a:solidFill>
                  <a:srgbClr val="002060"/>
                </a:solidFill>
              </a:rPr>
              <a:t>Breast Density Notification (BDN) Laws in U.S.</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pPr algn="ctr"/>
            <a:fld id="{6453F95C-7FA8-E048-BEDD-3F6B9882286F}" type="slidenum">
              <a:rPr lang="en-US" smtClean="0"/>
              <a:pPr algn="ctr"/>
              <a:t>17</a:t>
            </a:fld>
            <a:endParaRPr lang="en-US" dirty="0"/>
          </a:p>
        </p:txBody>
      </p:sp>
      <p:pic>
        <p:nvPicPr>
          <p:cNvPr id="2" name="Picture 1"/>
          <p:cNvPicPr>
            <a:picLocks noChangeAspect="1"/>
          </p:cNvPicPr>
          <p:nvPr/>
        </p:nvPicPr>
        <p:blipFill>
          <a:blip r:embed="rId3"/>
          <a:stretch>
            <a:fillRect/>
          </a:stretch>
        </p:blipFill>
        <p:spPr>
          <a:xfrm>
            <a:off x="905165" y="1210208"/>
            <a:ext cx="7345766" cy="4817921"/>
          </a:xfrm>
          <a:prstGeom prst="rect">
            <a:avLst/>
          </a:prstGeom>
        </p:spPr>
      </p:pic>
    </p:spTree>
    <p:extLst>
      <p:ext uri="{BB962C8B-B14F-4D97-AF65-F5344CB8AC3E}">
        <p14:creationId xmlns:p14="http://schemas.microsoft.com/office/powerpoint/2010/main" val="3440484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z="2800" dirty="0" smtClean="0">
                <a:solidFill>
                  <a:srgbClr val="002060"/>
                </a:solidFill>
              </a:rPr>
              <a:t>Dense Breast Notifications Cause Uncertainty 	</a:t>
            </a:r>
            <a:endParaRPr lang="en-US" sz="2800" dirty="0">
              <a:solidFill>
                <a:srgbClr val="002060"/>
              </a:solidFill>
            </a:endParaRP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819649707"/>
              </p:ext>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sz="800" dirty="0" smtClean="0">
                <a:solidFill>
                  <a:srgbClr val="002060"/>
                </a:solidFill>
                <a:latin typeface="+mn-lt"/>
              </a:rPr>
              <a:t>     </a:t>
            </a:r>
            <a:fld id="{E6B7A67D-3CC6-A04F-9304-547AB19218E6}" type="slidenum">
              <a:rPr lang="en-US" sz="800" smtClean="0">
                <a:solidFill>
                  <a:srgbClr val="002060"/>
                </a:solidFill>
                <a:latin typeface="+mn-lt"/>
              </a:rPr>
              <a:pPr/>
              <a:t>18</a:t>
            </a:fld>
            <a:endParaRPr lang="en-US" sz="800" dirty="0">
              <a:solidFill>
                <a:srgbClr val="002060"/>
              </a:solidFill>
              <a:latin typeface="+mn-lt"/>
            </a:endParaRPr>
          </a:p>
        </p:txBody>
      </p:sp>
      <p:sp>
        <p:nvSpPr>
          <p:cNvPr id="5" name="TextBox 4"/>
          <p:cNvSpPr txBox="1"/>
          <p:nvPr/>
        </p:nvSpPr>
        <p:spPr>
          <a:xfrm>
            <a:off x="637309" y="5478187"/>
            <a:ext cx="7592291" cy="334835"/>
          </a:xfrm>
          <a:prstGeom prst="rect">
            <a:avLst/>
          </a:prstGeom>
          <a:noFill/>
        </p:spPr>
        <p:txBody>
          <a:bodyPr wrap="square" rtlCol="0">
            <a:spAutoFit/>
          </a:bodyPr>
          <a:lstStyle/>
          <a:p>
            <a:r>
              <a:rPr lang="en-US" sz="788" dirty="0" err="1"/>
              <a:t>Kressin</a:t>
            </a:r>
            <a:r>
              <a:rPr lang="en-US" sz="788" dirty="0"/>
              <a:t>, Gunn, </a:t>
            </a:r>
            <a:r>
              <a:rPr lang="en-US" sz="788" dirty="0" err="1"/>
              <a:t>Battaglia</a:t>
            </a:r>
            <a:r>
              <a:rPr lang="en-US" sz="788" dirty="0"/>
              <a:t>, Content, Readability, and Understandability of Dense Breast Notifications by State;</a:t>
            </a:r>
            <a:r>
              <a:rPr lang="en-US" sz="788" b="1" dirty="0"/>
              <a:t> </a:t>
            </a:r>
            <a:r>
              <a:rPr lang="en-US" sz="788" dirty="0"/>
              <a:t>JAMA. 2016;315(16):1786-1788. doi:10.1001/jama.2016.1712</a:t>
            </a:r>
          </a:p>
        </p:txBody>
      </p:sp>
    </p:spTree>
    <p:extLst>
      <p:ext uri="{BB962C8B-B14F-4D97-AF65-F5344CB8AC3E}">
        <p14:creationId xmlns:p14="http://schemas.microsoft.com/office/powerpoint/2010/main" val="3962906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Breast Cancer Screening Guidelines</a:t>
            </a:r>
            <a:endParaRPr lang="en-US"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718907839"/>
              </p:ext>
            </p:extLst>
          </p:nvPr>
        </p:nvGraphicFramePr>
        <p:xfrm>
          <a:off x="350838" y="1597025"/>
          <a:ext cx="8448678" cy="3114040"/>
        </p:xfrm>
        <a:graphic>
          <a:graphicData uri="http://schemas.openxmlformats.org/drawingml/2006/table">
            <a:tbl>
              <a:tblPr firstRow="1" bandRow="1">
                <a:tableStyleId>{ED083AE6-46FA-4A59-8FB0-9F97EB10719F}</a:tableStyleId>
              </a:tblPr>
              <a:tblGrid>
                <a:gridCol w="1206954"/>
                <a:gridCol w="1206954"/>
                <a:gridCol w="1206954"/>
                <a:gridCol w="1206954"/>
                <a:gridCol w="1206954"/>
                <a:gridCol w="1206954"/>
                <a:gridCol w="1206954"/>
              </a:tblGrid>
              <a:tr h="370840">
                <a:tc>
                  <a:txBody>
                    <a:bodyPr/>
                    <a:lstStyle/>
                    <a:p>
                      <a:endParaRPr lang="en-US" b="1" dirty="0"/>
                    </a:p>
                  </a:txBody>
                  <a:tcPr>
                    <a:solidFill>
                      <a:schemeClr val="accent4">
                        <a:lumMod val="20000"/>
                        <a:lumOff val="80000"/>
                      </a:schemeClr>
                    </a:solidFill>
                  </a:tcPr>
                </a:tc>
                <a:tc>
                  <a:txBody>
                    <a:bodyPr/>
                    <a:lstStyle/>
                    <a:p>
                      <a:pPr algn="ctr"/>
                      <a:r>
                        <a:rPr lang="en-US" sz="1600" b="1" dirty="0" smtClean="0">
                          <a:solidFill>
                            <a:srgbClr val="002060"/>
                          </a:solidFill>
                        </a:rPr>
                        <a:t>ACR/SBI</a:t>
                      </a:r>
                      <a:endParaRPr lang="en-US" sz="1600" b="1" dirty="0">
                        <a:solidFill>
                          <a:srgbClr val="002060"/>
                        </a:solidFill>
                      </a:endParaRPr>
                    </a:p>
                  </a:txBody>
                  <a:tcPr>
                    <a:solidFill>
                      <a:schemeClr val="accent4">
                        <a:lumMod val="20000"/>
                        <a:lumOff val="80000"/>
                      </a:schemeClr>
                    </a:solidFill>
                  </a:tcPr>
                </a:tc>
                <a:tc>
                  <a:txBody>
                    <a:bodyPr/>
                    <a:lstStyle/>
                    <a:p>
                      <a:pPr algn="ctr"/>
                      <a:r>
                        <a:rPr lang="en-US" sz="1600" b="1" dirty="0" smtClean="0">
                          <a:solidFill>
                            <a:srgbClr val="002060"/>
                          </a:solidFill>
                        </a:rPr>
                        <a:t>ACS</a:t>
                      </a:r>
                      <a:endParaRPr lang="en-US" sz="1600" b="1" dirty="0">
                        <a:solidFill>
                          <a:srgbClr val="002060"/>
                        </a:solidFill>
                      </a:endParaRPr>
                    </a:p>
                  </a:txBody>
                  <a:tcPr>
                    <a:solidFill>
                      <a:schemeClr val="accent4">
                        <a:lumMod val="20000"/>
                        <a:lumOff val="80000"/>
                      </a:schemeClr>
                    </a:solidFill>
                  </a:tcPr>
                </a:tc>
                <a:tc>
                  <a:txBody>
                    <a:bodyPr/>
                    <a:lstStyle/>
                    <a:p>
                      <a:pPr algn="ctr"/>
                      <a:r>
                        <a:rPr lang="en-US" sz="1600" b="1" dirty="0" smtClean="0">
                          <a:solidFill>
                            <a:srgbClr val="002060"/>
                          </a:solidFill>
                        </a:rPr>
                        <a:t>ACOG</a:t>
                      </a:r>
                      <a:endParaRPr lang="en-US" sz="1600" b="1" dirty="0">
                        <a:solidFill>
                          <a:srgbClr val="002060"/>
                        </a:solidFill>
                      </a:endParaRPr>
                    </a:p>
                  </a:txBody>
                  <a:tcPr>
                    <a:solidFill>
                      <a:schemeClr val="accent4">
                        <a:lumMod val="20000"/>
                        <a:lumOff val="80000"/>
                      </a:schemeClr>
                    </a:solidFill>
                  </a:tcPr>
                </a:tc>
                <a:tc>
                  <a:txBody>
                    <a:bodyPr/>
                    <a:lstStyle/>
                    <a:p>
                      <a:pPr algn="ctr"/>
                      <a:r>
                        <a:rPr lang="en-US" sz="1600" b="1" dirty="0" smtClean="0">
                          <a:solidFill>
                            <a:srgbClr val="002060"/>
                          </a:solidFill>
                        </a:rPr>
                        <a:t>AMA</a:t>
                      </a:r>
                      <a:endParaRPr lang="en-US" sz="1600" b="1" dirty="0">
                        <a:solidFill>
                          <a:srgbClr val="002060"/>
                        </a:solidFill>
                      </a:endParaRPr>
                    </a:p>
                  </a:txBody>
                  <a:tcPr>
                    <a:solidFill>
                      <a:schemeClr val="accent4">
                        <a:lumMod val="20000"/>
                        <a:lumOff val="80000"/>
                      </a:schemeClr>
                    </a:solidFill>
                  </a:tcPr>
                </a:tc>
                <a:tc>
                  <a:txBody>
                    <a:bodyPr/>
                    <a:lstStyle/>
                    <a:p>
                      <a:pPr algn="ctr"/>
                      <a:r>
                        <a:rPr lang="en-US" sz="1600" b="1" dirty="0" smtClean="0">
                          <a:solidFill>
                            <a:srgbClr val="002060"/>
                          </a:solidFill>
                        </a:rPr>
                        <a:t>NCCN</a:t>
                      </a:r>
                      <a:endParaRPr lang="en-US" sz="1600" b="1" dirty="0">
                        <a:solidFill>
                          <a:srgbClr val="002060"/>
                        </a:solidFill>
                      </a:endParaRPr>
                    </a:p>
                  </a:txBody>
                  <a:tcPr>
                    <a:solidFill>
                      <a:schemeClr val="accent4">
                        <a:lumMod val="20000"/>
                        <a:lumOff val="80000"/>
                      </a:schemeClr>
                    </a:solidFill>
                  </a:tcPr>
                </a:tc>
                <a:tc>
                  <a:txBody>
                    <a:bodyPr/>
                    <a:lstStyle/>
                    <a:p>
                      <a:pPr algn="ctr"/>
                      <a:r>
                        <a:rPr lang="en-US" sz="1600" b="1" dirty="0" smtClean="0">
                          <a:solidFill>
                            <a:srgbClr val="002060"/>
                          </a:solidFill>
                        </a:rPr>
                        <a:t>USPSTF</a:t>
                      </a:r>
                      <a:endParaRPr lang="en-US" sz="1600" b="1" dirty="0">
                        <a:solidFill>
                          <a:srgbClr val="002060"/>
                        </a:solidFill>
                      </a:endParaRPr>
                    </a:p>
                  </a:txBody>
                  <a:tcPr>
                    <a:solidFill>
                      <a:schemeClr val="accent4">
                        <a:lumMod val="20000"/>
                        <a:lumOff val="80000"/>
                      </a:schemeClr>
                    </a:solidFill>
                  </a:tcPr>
                </a:tc>
              </a:tr>
              <a:tr h="370840">
                <a:tc>
                  <a:txBody>
                    <a:bodyPr/>
                    <a:lstStyle/>
                    <a:p>
                      <a:pPr algn="ctr"/>
                      <a:r>
                        <a:rPr lang="en-US" sz="1200" b="0" dirty="0" smtClean="0">
                          <a:solidFill>
                            <a:srgbClr val="002060"/>
                          </a:solidFill>
                        </a:rPr>
                        <a:t>Age to start</a:t>
                      </a:r>
                      <a:r>
                        <a:rPr lang="en-US" sz="1200" b="0" baseline="0" dirty="0" smtClean="0">
                          <a:solidFill>
                            <a:srgbClr val="002060"/>
                          </a:solidFill>
                        </a:rPr>
                        <a:t> mammography</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40</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45 – option to start at 40</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Offer</a:t>
                      </a:r>
                      <a:r>
                        <a:rPr lang="en-US" sz="1200" b="0" baseline="0" dirty="0" smtClean="0">
                          <a:solidFill>
                            <a:srgbClr val="002060"/>
                          </a:solidFill>
                        </a:rPr>
                        <a:t> at 40; not later than 50</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40</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40</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50</a:t>
                      </a:r>
                      <a:endParaRPr lang="en-US" sz="1200" b="0" dirty="0">
                        <a:solidFill>
                          <a:srgbClr val="002060"/>
                        </a:solidFill>
                      </a:endParaRPr>
                    </a:p>
                  </a:txBody>
                  <a:tcPr>
                    <a:solidFill>
                      <a:schemeClr val="bg1">
                        <a:alpha val="20000"/>
                      </a:schemeClr>
                    </a:solidFill>
                  </a:tcPr>
                </a:tc>
              </a:tr>
              <a:tr h="370840">
                <a:tc>
                  <a:txBody>
                    <a:bodyPr/>
                    <a:lstStyle/>
                    <a:p>
                      <a:pPr algn="ctr"/>
                      <a:r>
                        <a:rPr lang="en-US" sz="1200" b="0" dirty="0" smtClean="0">
                          <a:solidFill>
                            <a:srgbClr val="002060"/>
                          </a:solidFill>
                        </a:rPr>
                        <a:t>Age to stop mammography</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When life expectancy is &lt;5-7 years</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When life expectancy is &lt;10 years</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Age 75, then shared decision</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Not stated</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Not stated</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74 years</a:t>
                      </a:r>
                      <a:endParaRPr lang="en-US" sz="1200" b="0" dirty="0">
                        <a:solidFill>
                          <a:srgbClr val="002060"/>
                        </a:solidFill>
                      </a:endParaRPr>
                    </a:p>
                  </a:txBody>
                  <a:tcPr>
                    <a:solidFill>
                      <a:schemeClr val="accent4">
                        <a:lumMod val="20000"/>
                        <a:lumOff val="80000"/>
                      </a:schemeClr>
                    </a:solidFill>
                  </a:tcPr>
                </a:tc>
              </a:tr>
              <a:tr h="370840">
                <a:tc>
                  <a:txBody>
                    <a:bodyPr/>
                    <a:lstStyle/>
                    <a:p>
                      <a:pPr algn="ctr"/>
                      <a:r>
                        <a:rPr lang="en-US" sz="1200" b="0" dirty="0" smtClean="0">
                          <a:solidFill>
                            <a:srgbClr val="002060"/>
                          </a:solidFill>
                        </a:rPr>
                        <a:t>Mammography interval</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annual</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Annual 45-54; every 1 or 2 years 55+</a:t>
                      </a: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annual</a:t>
                      </a:r>
                    </a:p>
                    <a:p>
                      <a:pPr algn="ct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annual</a:t>
                      </a:r>
                    </a:p>
                    <a:p>
                      <a:pPr algn="ct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annual</a:t>
                      </a:r>
                    </a:p>
                    <a:p>
                      <a:pPr algn="ctr"/>
                      <a:endParaRPr lang="en-US" sz="1200" b="0" dirty="0">
                        <a:solidFill>
                          <a:srgbClr val="002060"/>
                        </a:solidFill>
                      </a:endParaRPr>
                    </a:p>
                  </a:txBody>
                  <a:tcPr>
                    <a:solidFill>
                      <a:schemeClr val="bg1">
                        <a:alpha val="20000"/>
                      </a:schemeClr>
                    </a:solidFill>
                  </a:tcPr>
                </a:tc>
                <a:tc>
                  <a:txBody>
                    <a:bodyPr/>
                    <a:lstStyle/>
                    <a:p>
                      <a:pPr algn="ctr"/>
                      <a:r>
                        <a:rPr lang="en-US" sz="1200" b="0" dirty="0" smtClean="0">
                          <a:solidFill>
                            <a:srgbClr val="002060"/>
                          </a:solidFill>
                        </a:rPr>
                        <a:t>Every 2 years</a:t>
                      </a:r>
                      <a:endParaRPr lang="en-US" sz="1200" b="0" dirty="0">
                        <a:solidFill>
                          <a:srgbClr val="002060"/>
                        </a:solidFill>
                      </a:endParaRPr>
                    </a:p>
                  </a:txBody>
                  <a:tcPr>
                    <a:solidFill>
                      <a:schemeClr val="bg1">
                        <a:alpha val="20000"/>
                      </a:schemeClr>
                    </a:solidFill>
                  </a:tcPr>
                </a:tc>
              </a:tr>
              <a:tr h="370840">
                <a:tc>
                  <a:txBody>
                    <a:bodyPr/>
                    <a:lstStyle/>
                    <a:p>
                      <a:pPr algn="ctr"/>
                      <a:r>
                        <a:rPr lang="en-US" sz="1200" b="0" dirty="0" smtClean="0">
                          <a:solidFill>
                            <a:srgbClr val="002060"/>
                          </a:solidFill>
                        </a:rPr>
                        <a:t>View on Digital</a:t>
                      </a:r>
                      <a:r>
                        <a:rPr lang="en-US" sz="1200" b="0" baseline="0" dirty="0" smtClean="0">
                          <a:solidFill>
                            <a:srgbClr val="002060"/>
                          </a:solidFill>
                        </a:rPr>
                        <a:t> Breast Tomosynthesis</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No longer investigational; an advance in breast imaging</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Improvement in detection, lower chance of recall</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Not stated</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Not stated</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Improves cancer detection, reduces call back rates</a:t>
                      </a:r>
                      <a:endParaRPr lang="en-US" sz="1200" b="0" dirty="0">
                        <a:solidFill>
                          <a:srgbClr val="002060"/>
                        </a:solidFill>
                      </a:endParaRPr>
                    </a:p>
                  </a:txBody>
                  <a:tcPr>
                    <a:solidFill>
                      <a:schemeClr val="accent4">
                        <a:lumMod val="20000"/>
                        <a:lumOff val="80000"/>
                      </a:schemeClr>
                    </a:solidFill>
                  </a:tcPr>
                </a:tc>
                <a:tc>
                  <a:txBody>
                    <a:bodyPr/>
                    <a:lstStyle/>
                    <a:p>
                      <a:pPr algn="ctr"/>
                      <a:r>
                        <a:rPr lang="en-US" sz="1200" b="0" dirty="0" smtClean="0">
                          <a:solidFill>
                            <a:srgbClr val="002060"/>
                          </a:solidFill>
                        </a:rPr>
                        <a:t>Insufficient evidence to support routine use; grade</a:t>
                      </a:r>
                      <a:r>
                        <a:rPr lang="en-US" sz="1200" b="0" baseline="0" dirty="0" smtClean="0">
                          <a:solidFill>
                            <a:srgbClr val="002060"/>
                          </a:solidFill>
                        </a:rPr>
                        <a:t> “I”</a:t>
                      </a:r>
                      <a:endParaRPr lang="en-US" sz="1200" b="0" dirty="0">
                        <a:solidFill>
                          <a:srgbClr val="002060"/>
                        </a:solidFill>
                      </a:endParaRPr>
                    </a:p>
                  </a:txBody>
                  <a:tcPr>
                    <a:solidFill>
                      <a:schemeClr val="accent4">
                        <a:lumMod val="20000"/>
                        <a:lumOff val="80000"/>
                      </a:schemeClr>
                    </a:solidFill>
                  </a:tcPr>
                </a:tc>
              </a:tr>
            </a:tbl>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19</a:t>
            </a:fld>
            <a:endParaRPr lang="en-US" dirty="0"/>
          </a:p>
        </p:txBody>
      </p:sp>
      <p:sp>
        <p:nvSpPr>
          <p:cNvPr id="3" name="TextBox 2"/>
          <p:cNvSpPr txBox="1"/>
          <p:nvPr/>
        </p:nvSpPr>
        <p:spPr>
          <a:xfrm>
            <a:off x="350763" y="4883498"/>
            <a:ext cx="8430380" cy="1138773"/>
          </a:xfrm>
          <a:prstGeom prst="rect">
            <a:avLst/>
          </a:prstGeom>
          <a:noFill/>
        </p:spPr>
        <p:txBody>
          <a:bodyPr wrap="square" rtlCol="0">
            <a:spAutoFit/>
          </a:bodyPr>
          <a:lstStyle/>
          <a:p>
            <a:r>
              <a:rPr lang="en-US" sz="1000" b="1" dirty="0" smtClean="0">
                <a:solidFill>
                  <a:srgbClr val="002060"/>
                </a:solidFill>
              </a:rPr>
              <a:t>Resources</a:t>
            </a:r>
          </a:p>
          <a:p>
            <a:r>
              <a:rPr lang="en-US" sz="800" b="1" dirty="0" smtClean="0">
                <a:solidFill>
                  <a:srgbClr val="002060"/>
                </a:solidFill>
              </a:rPr>
              <a:t>ACR/SBI</a:t>
            </a:r>
            <a:r>
              <a:rPr lang="en-US" sz="800" b="1" dirty="0">
                <a:solidFill>
                  <a:srgbClr val="002060"/>
                </a:solidFill>
              </a:rPr>
              <a:t>:  </a:t>
            </a:r>
            <a:r>
              <a:rPr lang="en-US" sz="800" dirty="0">
                <a:solidFill>
                  <a:srgbClr val="002060"/>
                </a:solidFill>
              </a:rPr>
              <a:t>SBI/ACR Statement: Doctors Believe in Power of Mammography to Save Lives, Recommend Screening Starting at Age 40</a:t>
            </a:r>
            <a:endParaRPr lang="en-US" sz="800" dirty="0" smtClean="0">
              <a:solidFill>
                <a:srgbClr val="002060"/>
              </a:solidFill>
            </a:endParaRPr>
          </a:p>
          <a:p>
            <a:r>
              <a:rPr lang="en-US" sz="800" b="1" dirty="0" smtClean="0">
                <a:solidFill>
                  <a:srgbClr val="002060"/>
                </a:solidFill>
              </a:rPr>
              <a:t>ACS</a:t>
            </a:r>
            <a:r>
              <a:rPr lang="en-US" sz="1000" dirty="0" smtClean="0">
                <a:solidFill>
                  <a:srgbClr val="002060"/>
                </a:solidFill>
              </a:rPr>
              <a:t>:  </a:t>
            </a:r>
            <a:r>
              <a:rPr lang="en-US" sz="800" dirty="0" err="1" smtClean="0">
                <a:solidFill>
                  <a:srgbClr val="002060"/>
                </a:solidFill>
              </a:rPr>
              <a:t>Oeffinger</a:t>
            </a:r>
            <a:r>
              <a:rPr lang="en-US" sz="800" dirty="0" smtClean="0">
                <a:solidFill>
                  <a:srgbClr val="002060"/>
                </a:solidFill>
              </a:rPr>
              <a:t> et al. Breast Cancer Screening for Women at Average Risk – 2015 Guideline Update from the American Cancer Society – JAMA 2015</a:t>
            </a:r>
          </a:p>
          <a:p>
            <a:r>
              <a:rPr lang="en-US" sz="800" b="1" dirty="0" smtClean="0">
                <a:solidFill>
                  <a:srgbClr val="002060"/>
                </a:solidFill>
              </a:rPr>
              <a:t>ACOG</a:t>
            </a:r>
            <a:r>
              <a:rPr lang="en-US" sz="800" dirty="0">
                <a:solidFill>
                  <a:srgbClr val="002060"/>
                </a:solidFill>
              </a:rPr>
              <a:t>:  </a:t>
            </a:r>
            <a:r>
              <a:rPr lang="en-US" sz="800" dirty="0">
                <a:solidFill>
                  <a:srgbClr val="002060"/>
                </a:solidFill>
                <a:hlinkClick r:id="rId3"/>
              </a:rPr>
              <a:t>https://</a:t>
            </a:r>
            <a:r>
              <a:rPr lang="en-US" sz="800" dirty="0" smtClean="0">
                <a:solidFill>
                  <a:srgbClr val="002060"/>
                </a:solidFill>
                <a:hlinkClick r:id="rId3"/>
              </a:rPr>
              <a:t>www.acog.org/About-ACOG/ACOG-Departments/ACOG-Rounds/October-2017/WPSI-Mammography-Screening-Recommendation-Supported-by-HRSA-and-Put-into-Action</a:t>
            </a:r>
            <a:endParaRPr lang="en-US" sz="800" dirty="0" smtClean="0">
              <a:solidFill>
                <a:srgbClr val="002060"/>
              </a:solidFill>
            </a:endParaRPr>
          </a:p>
          <a:p>
            <a:r>
              <a:rPr lang="en-US" sz="800" b="1" dirty="0" smtClean="0">
                <a:solidFill>
                  <a:srgbClr val="002060"/>
                </a:solidFill>
              </a:rPr>
              <a:t>AMA</a:t>
            </a:r>
            <a:r>
              <a:rPr lang="en-US" sz="800" dirty="0">
                <a:solidFill>
                  <a:srgbClr val="002060"/>
                </a:solidFill>
              </a:rPr>
              <a:t>:  REPORT 6 OF THE COUNCIL ON SCIENCE AND PUBLIC HEALTH (A-12</a:t>
            </a:r>
            <a:r>
              <a:rPr lang="en-US" sz="800" dirty="0" smtClean="0">
                <a:solidFill>
                  <a:srgbClr val="002060"/>
                </a:solidFill>
              </a:rPr>
              <a:t>) Screening Mammography – Executive Summary 2012</a:t>
            </a:r>
          </a:p>
          <a:p>
            <a:r>
              <a:rPr lang="en-US" sz="800" b="1" dirty="0" smtClean="0">
                <a:solidFill>
                  <a:srgbClr val="002060"/>
                </a:solidFill>
              </a:rPr>
              <a:t>NCCN</a:t>
            </a:r>
            <a:r>
              <a:rPr lang="en-US" sz="800" dirty="0">
                <a:solidFill>
                  <a:srgbClr val="002060"/>
                </a:solidFill>
              </a:rPr>
              <a:t>:  NCCN Guidelines for </a:t>
            </a:r>
            <a:r>
              <a:rPr lang="en-US" sz="800" dirty="0" smtClean="0">
                <a:solidFill>
                  <a:srgbClr val="002060"/>
                </a:solidFill>
              </a:rPr>
              <a:t>Patients – 2016</a:t>
            </a:r>
          </a:p>
          <a:p>
            <a:r>
              <a:rPr lang="en-US" sz="800" b="1" dirty="0" smtClean="0">
                <a:solidFill>
                  <a:srgbClr val="002060"/>
                </a:solidFill>
              </a:rPr>
              <a:t>USPSTF</a:t>
            </a:r>
            <a:r>
              <a:rPr lang="en-US" sz="800" dirty="0">
                <a:solidFill>
                  <a:srgbClr val="002060"/>
                </a:solidFill>
              </a:rPr>
              <a:t>:  </a:t>
            </a:r>
            <a:r>
              <a:rPr lang="en-US" sz="800" dirty="0">
                <a:solidFill>
                  <a:srgbClr val="002060"/>
                </a:solidFill>
                <a:hlinkClick r:id="rId4"/>
              </a:rPr>
              <a:t>https://</a:t>
            </a:r>
            <a:r>
              <a:rPr lang="en-US" sz="800" dirty="0" smtClean="0">
                <a:solidFill>
                  <a:srgbClr val="002060"/>
                </a:solidFill>
                <a:hlinkClick r:id="rId4"/>
              </a:rPr>
              <a:t>www.uspreventiveservicestaskforce.org/Page/Document/UpdateSummaryFinal/breast-cancer-screening</a:t>
            </a:r>
            <a:r>
              <a:rPr lang="en-US" sz="800" dirty="0" smtClean="0">
                <a:solidFill>
                  <a:srgbClr val="002060"/>
                </a:solidFill>
              </a:rPr>
              <a:t> January 2016</a:t>
            </a:r>
            <a:endParaRPr lang="en-US" sz="800" dirty="0">
              <a:solidFill>
                <a:srgbClr val="002060"/>
              </a:solidFill>
            </a:endParaRPr>
          </a:p>
        </p:txBody>
      </p:sp>
    </p:spTree>
    <p:extLst>
      <p:ext uri="{BB962C8B-B14F-4D97-AF65-F5344CB8AC3E}">
        <p14:creationId xmlns:p14="http://schemas.microsoft.com/office/powerpoint/2010/main" val="2747363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2060"/>
                </a:solidFill>
              </a:rPr>
              <a:t>Objectives</a:t>
            </a:r>
            <a:endParaRPr lang="en-US"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807405067"/>
              </p:ext>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dirty="0" smtClean="0"/>
              <a:t>     </a:t>
            </a:r>
            <a:fld id="{6453F95C-7FA8-E048-BEDD-3F6B9882286F}" type="slidenum">
              <a:rPr lang="en-US" smtClean="0"/>
              <a:pPr/>
              <a:t>2</a:t>
            </a:fld>
            <a:endParaRPr lang="en-US" dirty="0"/>
          </a:p>
        </p:txBody>
      </p:sp>
    </p:spTree>
    <p:extLst>
      <p:ext uri="{BB962C8B-B14F-4D97-AF65-F5344CB8AC3E}">
        <p14:creationId xmlns:p14="http://schemas.microsoft.com/office/powerpoint/2010/main" val="1582722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752" y="2094360"/>
            <a:ext cx="4585647" cy="2690394"/>
          </a:xfrm>
        </p:spPr>
        <p:txBody>
          <a:bodyPr>
            <a:normAutofit/>
          </a:bodyPr>
          <a:lstStyle/>
          <a:p>
            <a:pPr>
              <a:lnSpc>
                <a:spcPct val="100000"/>
              </a:lnSpc>
              <a:spcBef>
                <a:spcPts val="0"/>
              </a:spcBef>
              <a:spcAft>
                <a:spcPts val="0"/>
              </a:spcAft>
            </a:pPr>
            <a:r>
              <a:rPr lang="en-US" sz="2800" dirty="0" smtClean="0">
                <a:latin typeface="+mn-lt"/>
              </a:rPr>
              <a:t>3D Mammography</a:t>
            </a:r>
            <a:r>
              <a:rPr lang="en-US" sz="2800" baseline="30000" dirty="0">
                <a:latin typeface="Arial" panose="020B0604020202020204" pitchFamily="34" charset="0"/>
                <a:cs typeface="Arial" panose="020B0604020202020204" pitchFamily="34" charset="0"/>
              </a:rPr>
              <a:t>™</a:t>
            </a:r>
            <a:endParaRPr lang="en-US" sz="2800" dirty="0" smtClean="0">
              <a:latin typeface="+mn-lt"/>
            </a:endParaRPr>
          </a:p>
          <a:p>
            <a:pPr>
              <a:lnSpc>
                <a:spcPct val="100000"/>
              </a:lnSpc>
              <a:spcBef>
                <a:spcPts val="0"/>
              </a:spcBef>
              <a:spcAft>
                <a:spcPts val="0"/>
              </a:spcAft>
            </a:pPr>
            <a:r>
              <a:rPr lang="en-US" sz="2800" dirty="0" smtClean="0">
                <a:latin typeface="+mn-lt"/>
              </a:rPr>
              <a:t>examinations</a:t>
            </a:r>
            <a:endParaRPr lang="en-US" sz="2800" dirty="0">
              <a:latin typeface="+mn-lt"/>
            </a:endParaRP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20</a:t>
            </a:fld>
            <a:endParaRPr lang="en-US" dirty="0"/>
          </a:p>
        </p:txBody>
      </p:sp>
      <p:pic>
        <p:nvPicPr>
          <p:cNvPr id="6" name="Picture 5" descr="SeleniaD_Motion_Full.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1890" y="1316436"/>
            <a:ext cx="3939664" cy="4572000"/>
          </a:xfrm>
          <a:prstGeom prst="rect">
            <a:avLst/>
          </a:prstGeom>
          <a:ln>
            <a:solidFill>
              <a:schemeClr val="bg1"/>
            </a:solidFill>
          </a:ln>
        </p:spPr>
      </p:pic>
    </p:spTree>
    <p:extLst>
      <p:ext uri="{BB962C8B-B14F-4D97-AF65-F5344CB8AC3E}">
        <p14:creationId xmlns:p14="http://schemas.microsoft.com/office/powerpoint/2010/main" val="3443101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2060"/>
                </a:solidFill>
              </a:rPr>
              <a:t>Tomosynthesis and Dense Breasts</a:t>
            </a:r>
            <a:endParaRPr lang="en-US" dirty="0">
              <a:solidFill>
                <a:srgbClr val="002060"/>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72645258"/>
              </p:ext>
            </p:extLst>
          </p:nvPr>
        </p:nvGraphicFramePr>
        <p:xfrm>
          <a:off x="350762" y="1162050"/>
          <a:ext cx="8448524" cy="488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21</a:t>
            </a:fld>
            <a:endParaRPr lang="en-US" dirty="0"/>
          </a:p>
        </p:txBody>
      </p:sp>
      <p:sp>
        <p:nvSpPr>
          <p:cNvPr id="8" name="Rectangle 7"/>
          <p:cNvSpPr/>
          <p:nvPr/>
        </p:nvSpPr>
        <p:spPr>
          <a:xfrm>
            <a:off x="438149" y="5984794"/>
            <a:ext cx="8048625" cy="461665"/>
          </a:xfrm>
          <a:prstGeom prst="rect">
            <a:avLst/>
          </a:prstGeom>
        </p:spPr>
        <p:txBody>
          <a:bodyPr wrap="square">
            <a:spAutoFit/>
          </a:bodyPr>
          <a:lstStyle/>
          <a:p>
            <a:r>
              <a:rPr lang="en-US" sz="800" dirty="0">
                <a:solidFill>
                  <a:srgbClr val="002060"/>
                </a:solidFill>
              </a:rPr>
              <a:t>Breast Cancer Screening Using Tomosynthesis and Digital Mammography in Dense and </a:t>
            </a:r>
            <a:r>
              <a:rPr lang="en-US" sz="800" dirty="0" smtClean="0">
                <a:solidFill>
                  <a:srgbClr val="002060"/>
                </a:solidFill>
              </a:rPr>
              <a:t>Non-dense </a:t>
            </a:r>
            <a:r>
              <a:rPr lang="en-US" sz="800" dirty="0">
                <a:solidFill>
                  <a:srgbClr val="002060"/>
                </a:solidFill>
              </a:rPr>
              <a:t>Breasts</a:t>
            </a:r>
          </a:p>
          <a:p>
            <a:r>
              <a:rPr lang="en-US" sz="800" dirty="0">
                <a:solidFill>
                  <a:srgbClr val="002060"/>
                </a:solidFill>
              </a:rPr>
              <a:t>Elizabeth A. Rafferty, Melissa A. Durand, Emily F. Conant, Debra Somers </a:t>
            </a:r>
            <a:r>
              <a:rPr lang="en-US" sz="800" dirty="0" err="1">
                <a:solidFill>
                  <a:srgbClr val="002060"/>
                </a:solidFill>
              </a:rPr>
              <a:t>Copit</a:t>
            </a:r>
            <a:r>
              <a:rPr lang="en-US" sz="800" dirty="0">
                <a:solidFill>
                  <a:srgbClr val="002060"/>
                </a:solidFill>
              </a:rPr>
              <a:t>, Sarah M. Friedewald, Donna M. </a:t>
            </a:r>
            <a:r>
              <a:rPr lang="en-US" sz="800" dirty="0" err="1">
                <a:solidFill>
                  <a:srgbClr val="002060"/>
                </a:solidFill>
              </a:rPr>
              <a:t>Plecha</a:t>
            </a:r>
            <a:r>
              <a:rPr lang="en-US" sz="800" dirty="0">
                <a:solidFill>
                  <a:srgbClr val="002060"/>
                </a:solidFill>
              </a:rPr>
              <a:t>, Dave P. Miller, MS</a:t>
            </a:r>
          </a:p>
          <a:p>
            <a:r>
              <a:rPr lang="en-US" sz="800" dirty="0">
                <a:solidFill>
                  <a:srgbClr val="002060"/>
                </a:solidFill>
              </a:rPr>
              <a:t>JAMA April 26, 2016 Volume 315, Number 16</a:t>
            </a:r>
          </a:p>
        </p:txBody>
      </p:sp>
      <p:sp>
        <p:nvSpPr>
          <p:cNvPr id="3" name="Rectangle 2"/>
          <p:cNvSpPr/>
          <p:nvPr/>
        </p:nvSpPr>
        <p:spPr>
          <a:xfrm>
            <a:off x="2289024" y="5814773"/>
            <a:ext cx="4572000" cy="246221"/>
          </a:xfrm>
          <a:prstGeom prst="rect">
            <a:avLst/>
          </a:prstGeom>
        </p:spPr>
        <p:txBody>
          <a:bodyPr>
            <a:spAutoFit/>
          </a:bodyPr>
          <a:lstStyle/>
          <a:p>
            <a:r>
              <a:rPr lang="en-US" sz="1000" dirty="0"/>
              <a:t>All studies performed on </a:t>
            </a:r>
            <a:r>
              <a:rPr lang="en-US" sz="1000" dirty="0" smtClean="0"/>
              <a:t>Hologic 3D </a:t>
            </a:r>
            <a:r>
              <a:rPr lang="en-US" sz="1000" dirty="0"/>
              <a:t>Mammography™ systems</a:t>
            </a:r>
          </a:p>
        </p:txBody>
      </p:sp>
    </p:spTree>
    <p:extLst>
      <p:ext uri="{BB962C8B-B14F-4D97-AF65-F5344CB8AC3E}">
        <p14:creationId xmlns:p14="http://schemas.microsoft.com/office/powerpoint/2010/main" val="83304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2060"/>
                </a:solidFill>
              </a:rPr>
              <a:t>Terminology</a:t>
            </a:r>
            <a:endParaRPr lang="en-US"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62332430"/>
              </p:ext>
            </p:extLst>
          </p:nvPr>
        </p:nvGraphicFramePr>
        <p:xfrm>
          <a:off x="350762" y="1307690"/>
          <a:ext cx="8448524" cy="4483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22</a:t>
            </a:fld>
            <a:endParaRPr dirty="0">
              <a:solidFill>
                <a:srgbClr val="000000"/>
              </a:solidFill>
            </a:endParaRPr>
          </a:p>
        </p:txBody>
      </p:sp>
    </p:spTree>
    <p:extLst>
      <p:ext uri="{BB962C8B-B14F-4D97-AF65-F5344CB8AC3E}">
        <p14:creationId xmlns:p14="http://schemas.microsoft.com/office/powerpoint/2010/main" val="1840671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2060"/>
                </a:solidFill>
              </a:rPr>
              <a:t>Recent FDA approval</a:t>
            </a:r>
            <a:endParaRPr lang="en-US" dirty="0">
              <a:solidFill>
                <a:srgbClr val="002060"/>
              </a:solidFill>
            </a:endParaRP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1014629448"/>
              </p:ext>
            </p:extLst>
          </p:nvPr>
        </p:nvGraphicFramePr>
        <p:xfrm>
          <a:off x="350762" y="1129554"/>
          <a:ext cx="8448524" cy="414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23</a:t>
            </a:fld>
            <a:endParaRPr dirty="0">
              <a:solidFill>
                <a:srgbClr val="000000"/>
              </a:solidFill>
            </a:endParaRPr>
          </a:p>
        </p:txBody>
      </p:sp>
      <p:sp>
        <p:nvSpPr>
          <p:cNvPr id="3" name="Rectangle 2"/>
          <p:cNvSpPr/>
          <p:nvPr/>
        </p:nvSpPr>
        <p:spPr>
          <a:xfrm>
            <a:off x="118701" y="4845129"/>
            <a:ext cx="8912646" cy="707886"/>
          </a:xfrm>
          <a:prstGeom prst="rect">
            <a:avLst/>
          </a:prstGeom>
        </p:spPr>
        <p:txBody>
          <a:bodyPr wrap="square">
            <a:spAutoFit/>
          </a:bodyPr>
          <a:lstStyle/>
          <a:p>
            <a:r>
              <a:rPr lang="en-US" sz="800" baseline="30000" dirty="0" smtClean="0">
                <a:solidFill>
                  <a:srgbClr val="000000"/>
                </a:solidFill>
              </a:rPr>
              <a:t>1</a:t>
            </a:r>
            <a:r>
              <a:rPr lang="en-US" sz="800" dirty="0" smtClean="0">
                <a:solidFill>
                  <a:srgbClr val="000000"/>
                </a:solidFill>
              </a:rPr>
              <a:t>FDA </a:t>
            </a:r>
            <a:r>
              <a:rPr lang="en-US" sz="800" dirty="0">
                <a:solidFill>
                  <a:srgbClr val="000000"/>
                </a:solidFill>
              </a:rPr>
              <a:t>submissions P080003, P080003/S001, P080003/S005</a:t>
            </a:r>
          </a:p>
          <a:p>
            <a:r>
              <a:rPr lang="en-US" sz="800" baseline="30000" dirty="0" smtClean="0">
                <a:solidFill>
                  <a:srgbClr val="000000"/>
                </a:solidFill>
              </a:rPr>
              <a:t>2</a:t>
            </a:r>
            <a:r>
              <a:rPr lang="en-US" sz="800" dirty="0" smtClean="0">
                <a:solidFill>
                  <a:srgbClr val="000000"/>
                </a:solidFill>
              </a:rPr>
              <a:t>Results </a:t>
            </a:r>
            <a:r>
              <a:rPr lang="en-US" sz="800" dirty="0">
                <a:solidFill>
                  <a:srgbClr val="000000"/>
                </a:solidFill>
              </a:rPr>
              <a:t>from Friedewald, SM, et al. "Breast cancer screening using tomosynthesis in combination with digital mammography." JAMA 311.24 (2014): 2499-2507; a multi-site (13), non-randomized, historical control study of 454,000 screening mammograms investigating the initial impact the introduction of the Hologic Selenia Dimensions on screening outcomes. Individual results may vary. The study found an average 41% (95% CI: 20-65%) increase and that 1.2 (95% CI: 0.8-1.6) additional invasive breast cancers per 1000 screening exams were found in women receiving combined 2D FFDM and 3D™ mammograms acquired with the Hologic 3D Mammography™ System versus women receiving 2D FFDM mammograms only..</a:t>
            </a:r>
          </a:p>
        </p:txBody>
      </p:sp>
    </p:spTree>
    <p:extLst>
      <p:ext uri="{BB962C8B-B14F-4D97-AF65-F5344CB8AC3E}">
        <p14:creationId xmlns:p14="http://schemas.microsoft.com/office/powerpoint/2010/main" val="3667559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7" y="1501385"/>
          <a:ext cx="1191" cy="1191"/>
        </p:xfrm>
        <a:graphic>
          <a:graphicData uri="http://schemas.openxmlformats.org/presentationml/2006/ole">
            <mc:AlternateContent xmlns:mc="http://schemas.openxmlformats.org/markup-compatibility/2006">
              <mc:Choice xmlns:v="urn:schemas-microsoft-com:vml" Requires="v">
                <p:oleObj spid="_x0000_s3124"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144197" y="1501385"/>
                        <a:ext cx="1191" cy="1191"/>
                      </a:xfrm>
                      <a:prstGeom prst="rect">
                        <a:avLst/>
                      </a:prstGeom>
                    </p:spPr>
                  </p:pic>
                </p:oleObj>
              </mc:Fallback>
            </mc:AlternateContent>
          </a:graphicData>
        </a:graphic>
      </p:graphicFrame>
      <p:sp>
        <p:nvSpPr>
          <p:cNvPr id="10" name="Rectangle 9"/>
          <p:cNvSpPr/>
          <p:nvPr/>
        </p:nvSpPr>
        <p:spPr>
          <a:xfrm>
            <a:off x="2393009" y="6062317"/>
            <a:ext cx="4354497" cy="184666"/>
          </a:xfrm>
          <a:prstGeom prst="rect">
            <a:avLst/>
          </a:prstGeom>
        </p:spPr>
        <p:txBody>
          <a:bodyPr wrap="square">
            <a:spAutoFit/>
          </a:bodyPr>
          <a:lstStyle/>
          <a:p>
            <a:r>
              <a:rPr lang="en-US" sz="600" dirty="0">
                <a:solidFill>
                  <a:prstClr val="black"/>
                </a:solidFill>
              </a:rPr>
              <a:t>3D MAMMOGRAPHY™ exams and 3D™ Mammograms are trademarks and/or registered trademark of Hologic, Inc.</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487713316"/>
              </p:ext>
            </p:extLst>
          </p:nvPr>
        </p:nvGraphicFramePr>
        <p:xfrm>
          <a:off x="350838" y="1219201"/>
          <a:ext cx="8448675" cy="43595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Slide Number Placeholder 1"/>
          <p:cNvSpPr>
            <a:spLocks noGrp="1"/>
          </p:cNvSpPr>
          <p:nvPr>
            <p:ph type="sldNum" sz="quarter" idx="4"/>
          </p:nvPr>
        </p:nvSpPr>
        <p:spPr/>
        <p:txBody>
          <a:bodyPr/>
          <a:lstStyle/>
          <a:p>
            <a:r>
              <a:rPr lang="en-US" dirty="0" smtClean="0">
                <a:solidFill>
                  <a:prstClr val="black"/>
                </a:solidFill>
              </a:rPr>
              <a:t>    </a:t>
            </a:r>
            <a:fld id="{0016F021-601D-D542-85BD-B01889D2AA2F}" type="slidenum">
              <a:rPr lang="en-US" smtClean="0">
                <a:solidFill>
                  <a:srgbClr val="002060"/>
                </a:solidFill>
              </a:rPr>
              <a:pPr/>
              <a:t>24</a:t>
            </a:fld>
            <a:endParaRPr lang="en-US" dirty="0">
              <a:solidFill>
                <a:srgbClr val="002060"/>
              </a:solidFill>
            </a:endParaRPr>
          </a:p>
        </p:txBody>
      </p:sp>
    </p:spTree>
    <p:extLst>
      <p:ext uri="{BB962C8B-B14F-4D97-AF65-F5344CB8AC3E}">
        <p14:creationId xmlns:p14="http://schemas.microsoft.com/office/powerpoint/2010/main" val="1462478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accent1">
                    <a:lumMod val="75000"/>
                  </a:schemeClr>
                </a:solidFill>
              </a:rPr>
              <a:t>Digital Breast Tomosynthesis (DBT)</a:t>
            </a:r>
            <a:endParaRPr lang="en-US" sz="2800" b="1" dirty="0">
              <a:solidFill>
                <a:schemeClr val="accent1">
                  <a:lumMod val="75000"/>
                </a:schemeClr>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441406082"/>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a:lstStyle/>
          <a:p>
            <a:r>
              <a:rPr lang="en-US" dirty="0" smtClean="0"/>
              <a:t>    </a:t>
            </a:r>
            <a:fld id="{69E57DC2-970A-4B3E-BB1C-7A09969E49DF}" type="slidenum">
              <a:rPr lang="en-US" smtClean="0"/>
              <a:t>25</a:t>
            </a:fld>
            <a:endParaRPr lang="en-US" dirty="0"/>
          </a:p>
        </p:txBody>
      </p:sp>
    </p:spTree>
    <p:extLst>
      <p:ext uri="{BB962C8B-B14F-4D97-AF65-F5344CB8AC3E}">
        <p14:creationId xmlns:p14="http://schemas.microsoft.com/office/powerpoint/2010/main" val="2774856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876800" y="1371600"/>
            <a:ext cx="4038600" cy="4984750"/>
          </a:xfrm>
          <a:prstGeom prst="roundRect">
            <a:avLst>
              <a:gd name="adj" fmla="val 11321"/>
            </a:avLst>
          </a:prstGeom>
          <a:solidFill>
            <a:srgbClr val="8DB2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itle 2"/>
          <p:cNvSpPr>
            <a:spLocks noGrp="1"/>
          </p:cNvSpPr>
          <p:nvPr>
            <p:ph type="title"/>
          </p:nvPr>
        </p:nvSpPr>
        <p:spPr>
          <a:xfrm>
            <a:off x="822960" y="286605"/>
            <a:ext cx="7543800" cy="597740"/>
          </a:xfrm>
        </p:spPr>
        <p:txBody>
          <a:bodyPr>
            <a:normAutofit/>
          </a:bodyPr>
          <a:lstStyle/>
          <a:p>
            <a:r>
              <a:rPr lang="en-US" sz="2800" b="1" dirty="0" smtClean="0"/>
              <a:t>Advantages of Tomosynthesis</a:t>
            </a:r>
            <a:endParaRPr lang="en-US" sz="2800" b="1" dirty="0"/>
          </a:p>
        </p:txBody>
      </p:sp>
      <p:sp>
        <p:nvSpPr>
          <p:cNvPr id="147460" name="Rectangle 3"/>
          <p:cNvSpPr>
            <a:spLocks noGrp="1" noChangeArrowheads="1"/>
          </p:cNvSpPr>
          <p:nvPr>
            <p:ph idx="1"/>
          </p:nvPr>
        </p:nvSpPr>
        <p:spPr>
          <a:xfrm>
            <a:off x="338418" y="1266853"/>
            <a:ext cx="4876801" cy="4693518"/>
          </a:xfrm>
        </p:spPr>
        <p:txBody>
          <a:bodyPr/>
          <a:lstStyle/>
          <a:p>
            <a:pPr eaLnBrk="1" hangingPunct="1">
              <a:lnSpc>
                <a:spcPts val="2600"/>
              </a:lnSpc>
              <a:spcBef>
                <a:spcPts val="600"/>
              </a:spcBef>
              <a:buClr>
                <a:srgbClr val="003267"/>
              </a:buClr>
            </a:pPr>
            <a:r>
              <a:rPr lang="en-US" sz="2400" dirty="0" smtClean="0">
                <a:ea typeface="ＭＳ Ｐゴシック" pitchFamily="-65" charset="-128"/>
              </a:rPr>
              <a:t>Tissue superimposition (2D)</a:t>
            </a:r>
            <a:endParaRPr lang="en-US" sz="2400" dirty="0" smtClean="0">
              <a:solidFill>
                <a:srgbClr val="FF0000"/>
              </a:solidFill>
              <a:ea typeface="ＭＳ Ｐゴシック" pitchFamily="-65" charset="-128"/>
            </a:endParaRPr>
          </a:p>
          <a:p>
            <a:pPr marL="342900" lvl="1" indent="-342900" eaLnBrk="1" hangingPunct="1">
              <a:lnSpc>
                <a:spcPts val="2600"/>
              </a:lnSpc>
              <a:spcBef>
                <a:spcPts val="600"/>
              </a:spcBef>
              <a:buClr>
                <a:srgbClr val="00B0F0"/>
              </a:buClr>
              <a:buFont typeface="Wingdings" panose="05000000000000000000" pitchFamily="2" charset="2"/>
              <a:buChar char="§"/>
            </a:pPr>
            <a:r>
              <a:rPr lang="en-US" sz="2000" dirty="0" smtClean="0">
                <a:ea typeface="ＭＳ Ｐゴシック" pitchFamily="-65" charset="-128"/>
              </a:rPr>
              <a:t>May hide pathologies in 2D</a:t>
            </a:r>
          </a:p>
          <a:p>
            <a:pPr marL="342900" lvl="1" indent="-342900" eaLnBrk="1" hangingPunct="1">
              <a:lnSpc>
                <a:spcPts val="2600"/>
              </a:lnSpc>
              <a:spcBef>
                <a:spcPts val="600"/>
              </a:spcBef>
              <a:buClr>
                <a:srgbClr val="00B0F0"/>
              </a:buClr>
              <a:buFont typeface="Wingdings" panose="05000000000000000000" pitchFamily="2" charset="2"/>
              <a:buChar char="§"/>
            </a:pPr>
            <a:r>
              <a:rPr lang="en-US" sz="2000" dirty="0" smtClean="0">
                <a:ea typeface="ＭＳ Ｐゴシック" pitchFamily="-65" charset="-128"/>
              </a:rPr>
              <a:t>May mimic pathology when doesn’t really exist </a:t>
            </a:r>
          </a:p>
          <a:p>
            <a:pPr eaLnBrk="1" hangingPunct="1">
              <a:lnSpc>
                <a:spcPts val="2600"/>
              </a:lnSpc>
              <a:spcBef>
                <a:spcPts val="600"/>
              </a:spcBef>
              <a:buClr>
                <a:srgbClr val="003267"/>
              </a:buClr>
            </a:pPr>
            <a:endParaRPr lang="en-US" sz="2400" dirty="0" smtClean="0">
              <a:ea typeface="ＭＳ Ｐゴシック" pitchFamily="-65" charset="-128"/>
            </a:endParaRPr>
          </a:p>
        </p:txBody>
      </p:sp>
      <p:sp>
        <p:nvSpPr>
          <p:cNvPr id="147462" name="Slide Number Placeholder 5"/>
          <p:cNvSpPr>
            <a:spLocks noGrp="1"/>
          </p:cNvSpPr>
          <p:nvPr>
            <p:ph type="sldNum" sz="quarter" idx="12"/>
          </p:nvPr>
        </p:nvSpPr>
        <p:spPr bwMode="auto">
          <a:noFill/>
          <a:ln>
            <a:miter lim="800000"/>
            <a:headEnd/>
            <a:tailEnd/>
          </a:ln>
        </p:spPr>
        <p:txBody>
          <a:bodyPr/>
          <a:lstStyle/>
          <a:p>
            <a:r>
              <a:rPr lang="en-US" dirty="0" smtClean="0">
                <a:solidFill>
                  <a:schemeClr val="tx1"/>
                </a:solidFill>
              </a:rPr>
              <a:t>    </a:t>
            </a:r>
            <a:fld id="{CA5E0554-E6C0-41E8-BEF0-02828D0C68CD}" type="slidenum">
              <a:rPr lang="en-US" smtClean="0">
                <a:solidFill>
                  <a:schemeClr val="tx1"/>
                </a:solidFill>
              </a:rPr>
              <a:pPr/>
              <a:t>26</a:t>
            </a:fld>
            <a:endParaRPr lang="en-US" dirty="0">
              <a:solidFill>
                <a:schemeClr val="tx1"/>
              </a:solidFill>
            </a:endParaRPr>
          </a:p>
        </p:txBody>
      </p:sp>
      <p:grpSp>
        <p:nvGrpSpPr>
          <p:cNvPr id="12" name="Group 11"/>
          <p:cNvGrpSpPr/>
          <p:nvPr/>
        </p:nvGrpSpPr>
        <p:grpSpPr>
          <a:xfrm>
            <a:off x="5181600" y="1490635"/>
            <a:ext cx="4114800" cy="4757765"/>
            <a:chOff x="5105400" y="1646238"/>
            <a:chExt cx="4114800" cy="4754562"/>
          </a:xfrm>
        </p:grpSpPr>
        <p:pic>
          <p:nvPicPr>
            <p:cNvPr id="147458" name="Picture 7" descr="Slide 1.png"/>
            <p:cNvPicPr>
              <a:picLocks noChangeAspect="1"/>
            </p:cNvPicPr>
            <p:nvPr/>
          </p:nvPicPr>
          <p:blipFill>
            <a:blip r:embed="rId3" cstate="print"/>
            <a:srcRect l="53381"/>
            <a:stretch>
              <a:fillRect/>
            </a:stretch>
          </p:blipFill>
          <p:spPr bwMode="auto">
            <a:xfrm>
              <a:off x="5105400" y="1646238"/>
              <a:ext cx="4114800" cy="4754562"/>
            </a:xfrm>
            <a:prstGeom prst="rect">
              <a:avLst/>
            </a:prstGeom>
            <a:noFill/>
            <a:ln w="9525">
              <a:noFill/>
              <a:miter lim="800000"/>
              <a:headEnd/>
              <a:tailEnd/>
            </a:ln>
          </p:spPr>
        </p:pic>
        <p:sp>
          <p:nvSpPr>
            <p:cNvPr id="5" name="Rectangle 4"/>
            <p:cNvSpPr/>
            <p:nvPr/>
          </p:nvSpPr>
          <p:spPr>
            <a:xfrm>
              <a:off x="5334000" y="5380037"/>
              <a:ext cx="228600" cy="258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003368"/>
                </a:solidFill>
                <a:ea typeface="ＭＳ Ｐゴシック" pitchFamily="-65" charset="-128"/>
              </a:endParaRPr>
            </a:p>
          </p:txBody>
        </p:sp>
      </p:grpSp>
      <p:pic>
        <p:nvPicPr>
          <p:cNvPr id="147463" name="Picture 6" descr="Compressed-breast.png"/>
          <p:cNvPicPr>
            <a:picLocks noChangeAspect="1"/>
          </p:cNvPicPr>
          <p:nvPr/>
        </p:nvPicPr>
        <p:blipFill>
          <a:blip r:embed="rId4" cstate="print"/>
          <a:srcRect l="10812"/>
          <a:stretch>
            <a:fillRect/>
          </a:stretch>
        </p:blipFill>
        <p:spPr bwMode="auto">
          <a:xfrm>
            <a:off x="852487" y="2971800"/>
            <a:ext cx="3719513" cy="3733800"/>
          </a:xfrm>
          <a:prstGeom prst="rect">
            <a:avLst/>
          </a:prstGeom>
          <a:noFill/>
          <a:ln w="9525">
            <a:noFill/>
            <a:miter lim="800000"/>
            <a:headEnd/>
            <a:tailEnd/>
          </a:ln>
        </p:spPr>
      </p:pic>
      <p:sp>
        <p:nvSpPr>
          <p:cNvPr id="8" name="Title 12"/>
          <p:cNvSpPr txBox="1">
            <a:spLocks/>
          </p:cNvSpPr>
          <p:nvPr/>
        </p:nvSpPr>
        <p:spPr>
          <a:xfrm>
            <a:off x="342900" y="228600"/>
            <a:ext cx="8458200" cy="1143000"/>
          </a:xfrm>
          <a:prstGeom prst="rect">
            <a:avLst/>
          </a:prstGeom>
        </p:spPr>
        <p:txBody>
          <a:bodyPr vert="horz" lIns="91440" tIns="45720" rIns="91440" bIns="45720" rtlCol="0" anchor="ctr">
            <a:noAutofit/>
          </a:bodyPr>
          <a:lstStyle/>
          <a:p>
            <a:pPr algn="ctr" defTabSz="457200">
              <a:defRPr/>
            </a:pPr>
            <a:endParaRPr lang="en-US" sz="4400" b="1" dirty="0" smtClean="0">
              <a:solidFill>
                <a:prstClr val="white"/>
              </a:solidFill>
              <a:latin typeface="Calibri"/>
              <a:ea typeface="ＭＳ Ｐゴシック" pitchFamily="32" charset="-128"/>
              <a:cs typeface="Calibri"/>
            </a:endParaRPr>
          </a:p>
        </p:txBody>
      </p:sp>
    </p:spTree>
    <p:extLst>
      <p:ext uri="{BB962C8B-B14F-4D97-AF65-F5344CB8AC3E}">
        <p14:creationId xmlns:p14="http://schemas.microsoft.com/office/powerpoint/2010/main" val="3939698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6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4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cstate="print"/>
          <a:srcRect/>
          <a:stretch>
            <a:fillRect/>
          </a:stretch>
        </p:blipFill>
        <p:spPr bwMode="auto">
          <a:xfrm>
            <a:off x="533401" y="1827548"/>
            <a:ext cx="3049588" cy="4725652"/>
          </a:xfrm>
          <a:prstGeom prst="rect">
            <a:avLst/>
          </a:prstGeom>
          <a:noFill/>
          <a:ln w="9525">
            <a:noFill/>
            <a:miter lim="800000"/>
            <a:headEnd/>
            <a:tailEnd/>
          </a:ln>
        </p:spPr>
      </p:pic>
      <p:sp>
        <p:nvSpPr>
          <p:cNvPr id="149507" name="Rectangle 2"/>
          <p:cNvSpPr txBox="1">
            <a:spLocks noChangeArrowheads="1"/>
          </p:cNvSpPr>
          <p:nvPr/>
        </p:nvSpPr>
        <p:spPr bwMode="auto">
          <a:xfrm>
            <a:off x="381000" y="228600"/>
            <a:ext cx="9144000" cy="884237"/>
          </a:xfrm>
          <a:prstGeom prst="rect">
            <a:avLst/>
          </a:prstGeom>
          <a:noFill/>
          <a:ln w="9525">
            <a:noFill/>
            <a:miter lim="800000"/>
            <a:headEnd/>
            <a:tailEnd/>
          </a:ln>
        </p:spPr>
        <p:txBody>
          <a:bodyPr/>
          <a:lstStyle/>
          <a:p>
            <a:pPr eaLnBrk="0" hangingPunct="0"/>
            <a:endParaRPr lang="en-US" sz="3200" b="1" dirty="0">
              <a:solidFill>
                <a:prstClr val="white"/>
              </a:solidFill>
              <a:cs typeface="Arial" charset="0"/>
            </a:endParaRPr>
          </a:p>
        </p:txBody>
      </p:sp>
      <p:sp>
        <p:nvSpPr>
          <p:cNvPr id="149510" name="Slide Number Placeholder 6"/>
          <p:cNvSpPr>
            <a:spLocks noGrp="1"/>
          </p:cNvSpPr>
          <p:nvPr>
            <p:ph type="sldNum" sz="quarter" idx="4"/>
          </p:nvPr>
        </p:nvSpPr>
        <p:spPr bwMode="auto">
          <a:noFill/>
          <a:ln>
            <a:miter lim="800000"/>
            <a:headEnd/>
            <a:tailEnd/>
          </a:ln>
        </p:spPr>
        <p:txBody>
          <a:bodyPr/>
          <a:lstStyle/>
          <a:p>
            <a:r>
              <a:rPr lang="en-US" smtClean="0">
                <a:solidFill>
                  <a:schemeClr val="tx1"/>
                </a:solidFill>
              </a:rPr>
              <a:t>    </a:t>
            </a:r>
            <a:fld id="{DCFC2007-41C2-4C22-B4F5-D928E65B7908}" type="slidenum">
              <a:rPr lang="en-US" smtClean="0">
                <a:solidFill>
                  <a:schemeClr val="tx1"/>
                </a:solidFill>
              </a:rPr>
              <a:pPr/>
              <a:t>27</a:t>
            </a:fld>
            <a:r>
              <a:rPr lang="en-US" dirty="0" smtClean="0">
                <a:solidFill>
                  <a:schemeClr val="tx1"/>
                </a:solidFill>
              </a:rPr>
              <a:t>  </a:t>
            </a:r>
            <a:endParaRPr lang="en-US" dirty="0">
              <a:solidFill>
                <a:schemeClr val="tx1"/>
              </a:solidFill>
            </a:endParaRPr>
          </a:p>
        </p:txBody>
      </p:sp>
      <p:sp>
        <p:nvSpPr>
          <p:cNvPr id="149508" name="Title 12"/>
          <p:cNvSpPr>
            <a:spLocks noGrp="1"/>
          </p:cNvSpPr>
          <p:nvPr>
            <p:ph type="title" idx="4294967295"/>
          </p:nvPr>
        </p:nvSpPr>
        <p:spPr>
          <a:xfrm>
            <a:off x="447368" y="628355"/>
            <a:ext cx="8229600" cy="838200"/>
          </a:xfrm>
        </p:spPr>
        <p:txBody>
          <a:bodyPr>
            <a:noAutofit/>
          </a:bodyPr>
          <a:lstStyle/>
          <a:p>
            <a:r>
              <a:rPr lang="en-US" sz="2800" dirty="0"/>
              <a:t>Breast Tomosynthesis Improves Visibility by Reducing Tissue Superimposition</a:t>
            </a:r>
            <a:br>
              <a:rPr lang="en-US" sz="2800" dirty="0"/>
            </a:br>
            <a:endParaRPr lang="en-US" sz="2800" b="1" dirty="0" smtClean="0">
              <a:ea typeface="ＭＳ Ｐゴシック" pitchFamily="-65" charset="-128"/>
            </a:endParaRPr>
          </a:p>
        </p:txBody>
      </p:sp>
      <p:pic>
        <p:nvPicPr>
          <p:cNvPr id="414724" name="Picture 4"/>
          <p:cNvPicPr>
            <a:picLocks noChangeAspect="1" noChangeArrowheads="1"/>
          </p:cNvPicPr>
          <p:nvPr/>
        </p:nvPicPr>
        <p:blipFill>
          <a:blip r:embed="rId4" cstate="print"/>
          <a:srcRect/>
          <a:stretch>
            <a:fillRect/>
          </a:stretch>
        </p:blipFill>
        <p:spPr bwMode="auto">
          <a:xfrm>
            <a:off x="944563" y="1525588"/>
            <a:ext cx="2638425" cy="2715347"/>
          </a:xfrm>
          <a:prstGeom prst="rect">
            <a:avLst/>
          </a:prstGeom>
          <a:noFill/>
          <a:ln w="9525">
            <a:noFill/>
            <a:miter lim="800000"/>
            <a:headEnd/>
            <a:tailEnd/>
          </a:ln>
          <a:effectLst/>
        </p:spPr>
      </p:pic>
      <p:pic>
        <p:nvPicPr>
          <p:cNvPr id="414723" name="Picture 3"/>
          <p:cNvPicPr>
            <a:picLocks noChangeAspect="1" noChangeArrowheads="1"/>
          </p:cNvPicPr>
          <p:nvPr/>
        </p:nvPicPr>
        <p:blipFill>
          <a:blip r:embed="rId5" cstate="print"/>
          <a:srcRect/>
          <a:stretch>
            <a:fillRect/>
          </a:stretch>
        </p:blipFill>
        <p:spPr bwMode="auto">
          <a:xfrm>
            <a:off x="602861" y="2097088"/>
            <a:ext cx="2640989" cy="2715347"/>
          </a:xfrm>
          <a:prstGeom prst="rect">
            <a:avLst/>
          </a:prstGeom>
          <a:noFill/>
          <a:ln w="9525">
            <a:noFill/>
            <a:miter lim="800000"/>
            <a:headEnd/>
            <a:tailEnd/>
          </a:ln>
          <a:effectLst/>
        </p:spPr>
      </p:pic>
      <p:pic>
        <p:nvPicPr>
          <p:cNvPr id="414722" name="Picture 2"/>
          <p:cNvPicPr>
            <a:picLocks noChangeAspect="1" noChangeArrowheads="1"/>
          </p:cNvPicPr>
          <p:nvPr/>
        </p:nvPicPr>
        <p:blipFill>
          <a:blip r:embed="rId6" cstate="print"/>
          <a:srcRect/>
          <a:stretch>
            <a:fillRect/>
          </a:stretch>
        </p:blipFill>
        <p:spPr bwMode="auto">
          <a:xfrm>
            <a:off x="1143611" y="3481388"/>
            <a:ext cx="2640989" cy="3012779"/>
          </a:xfrm>
          <a:prstGeom prst="rect">
            <a:avLst/>
          </a:prstGeom>
          <a:noFill/>
          <a:ln w="9525">
            <a:noFill/>
            <a:miter lim="800000"/>
            <a:headEnd/>
            <a:tailEnd/>
          </a:ln>
          <a:effectLst/>
        </p:spPr>
      </p:pic>
    </p:spTree>
    <p:extLst>
      <p:ext uri="{BB962C8B-B14F-4D97-AF65-F5344CB8AC3E}">
        <p14:creationId xmlns:p14="http://schemas.microsoft.com/office/powerpoint/2010/main" val="207129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fade">
                                      <p:cBhvr>
                                        <p:cTn id="7" dur="500"/>
                                        <p:tgtEl>
                                          <p:spTgt spid="414724"/>
                                        </p:tgtEl>
                                      </p:cBhvr>
                                    </p:animEffect>
                                  </p:childTnLst>
                                </p:cTn>
                              </p:par>
                              <p:par>
                                <p:cTn id="8" presetID="0" presetClass="path" presetSubtype="0" accel="50000" decel="50000" fill="hold" nodeType="withEffect">
                                  <p:stCondLst>
                                    <p:cond delay="0"/>
                                  </p:stCondLst>
                                  <p:childTnLst>
                                    <p:animMotion origin="layout" path="M 5.55556E-7 -3.7037E-7 L 0.56389 0.04907 " pathEditMode="relative" rAng="0" ptsTypes="AA">
                                      <p:cBhvr>
                                        <p:cTn id="9" dur="2000" fill="hold"/>
                                        <p:tgtEl>
                                          <p:spTgt spid="414724"/>
                                        </p:tgtEl>
                                        <p:attrNameLst>
                                          <p:attrName>ppt_x</p:attrName>
                                          <p:attrName>ppt_y</p:attrName>
                                        </p:attrNameLst>
                                      </p:cBhvr>
                                      <p:rCtr x="28200" y="25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4723"/>
                                        </p:tgtEl>
                                        <p:attrNameLst>
                                          <p:attrName>style.visibility</p:attrName>
                                        </p:attrNameLst>
                                      </p:cBhvr>
                                      <p:to>
                                        <p:strVal val="visible"/>
                                      </p:to>
                                    </p:set>
                                    <p:animEffect transition="in" filter="fade">
                                      <p:cBhvr>
                                        <p:cTn id="14" dur="500"/>
                                        <p:tgtEl>
                                          <p:spTgt spid="414723"/>
                                        </p:tgtEl>
                                      </p:cBhvr>
                                    </p:animEffect>
                                  </p:childTnLst>
                                </p:cTn>
                              </p:par>
                              <p:par>
                                <p:cTn id="15" presetID="0" presetClass="path" presetSubtype="0" accel="50000" decel="50000" fill="hold" nodeType="withEffect">
                                  <p:stCondLst>
                                    <p:cond delay="0"/>
                                  </p:stCondLst>
                                  <p:childTnLst>
                                    <p:animMotion origin="layout" path="M -3.05556E-6 -3.7037E-6 L 0.53473 0.06111 " pathEditMode="relative" rAng="0" ptsTypes="AA">
                                      <p:cBhvr>
                                        <p:cTn id="16" dur="2000" fill="hold"/>
                                        <p:tgtEl>
                                          <p:spTgt spid="414723"/>
                                        </p:tgtEl>
                                        <p:attrNameLst>
                                          <p:attrName>ppt_x</p:attrName>
                                          <p:attrName>ppt_y</p:attrName>
                                        </p:attrNameLst>
                                      </p:cBhvr>
                                      <p:rCtr x="26700" y="310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4722"/>
                                        </p:tgtEl>
                                        <p:attrNameLst>
                                          <p:attrName>style.visibility</p:attrName>
                                        </p:attrNameLst>
                                      </p:cBhvr>
                                      <p:to>
                                        <p:strVal val="visible"/>
                                      </p:to>
                                    </p:set>
                                    <p:animEffect transition="in" filter="fade">
                                      <p:cBhvr>
                                        <p:cTn id="21" dur="500"/>
                                        <p:tgtEl>
                                          <p:spTgt spid="414722"/>
                                        </p:tgtEl>
                                      </p:cBhvr>
                                    </p:animEffect>
                                  </p:childTnLst>
                                </p:cTn>
                              </p:par>
                              <p:par>
                                <p:cTn id="22" presetID="0" presetClass="path" presetSubtype="0" accel="50000" decel="50000" fill="hold" nodeType="withEffect">
                                  <p:stCondLst>
                                    <p:cond delay="0"/>
                                  </p:stCondLst>
                                  <p:childTnLst>
                                    <p:animMotion origin="layout" path="M -4.44444E-6 -4.81481E-6 L 0.40487 -0.03333 " pathEditMode="relative" rAng="0" ptsTypes="AA">
                                      <p:cBhvr>
                                        <p:cTn id="23" dur="2000" fill="hold"/>
                                        <p:tgtEl>
                                          <p:spTgt spid="414722"/>
                                        </p:tgtEl>
                                        <p:attrNameLst>
                                          <p:attrName>ppt_x</p:attrName>
                                          <p:attrName>ppt_y</p:attrName>
                                        </p:attrNameLst>
                                      </p:cBhvr>
                                      <p:rCtr x="20200" y="-1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solidFill>
                  <a:srgbClr val="002060"/>
                </a:solidFill>
              </a:rPr>
              <a:t>Two Imaging Methods</a:t>
            </a:r>
            <a:endParaRPr lang="en-US" sz="2800"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672230118"/>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lang="en-US" smtClean="0"/>
              <a:pPr algn="ctr"/>
              <a:t>28</a:t>
            </a:fld>
            <a:endParaRPr lang="en-US" dirty="0"/>
          </a:p>
        </p:txBody>
      </p:sp>
    </p:spTree>
    <p:extLst>
      <p:ext uri="{BB962C8B-B14F-4D97-AF65-F5344CB8AC3E}">
        <p14:creationId xmlns:p14="http://schemas.microsoft.com/office/powerpoint/2010/main" val="1853497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p:cNvSpPr>
            <a:spLocks noGrp="1"/>
          </p:cNvSpPr>
          <p:nvPr>
            <p:ph type="title"/>
          </p:nvPr>
        </p:nvSpPr>
        <p:spPr>
          <a:xfrm>
            <a:off x="457200" y="274638"/>
            <a:ext cx="8229600" cy="868362"/>
          </a:xfrm>
        </p:spPr>
        <p:txBody>
          <a:bodyPr>
            <a:normAutofit fontScale="90000"/>
          </a:bodyPr>
          <a:lstStyle/>
          <a:p>
            <a:r>
              <a:rPr lang="en-US" b="1" dirty="0" smtClean="0"/>
              <a:t>Tomosynthesis Acquisition:  Projection Images </a:t>
            </a:r>
            <a:r>
              <a:rPr lang="en-US" sz="3200" b="1" dirty="0" smtClean="0"/>
              <a:t/>
            </a:r>
            <a:br>
              <a:rPr lang="en-US" sz="3200" b="1" dirty="0" smtClean="0"/>
            </a:br>
            <a:endParaRPr lang="en-US" sz="3200" b="1" dirty="0" smtClean="0"/>
          </a:p>
        </p:txBody>
      </p:sp>
      <p:sp>
        <p:nvSpPr>
          <p:cNvPr id="2" name="Slide Number Placeholder 1"/>
          <p:cNvSpPr>
            <a:spLocks noGrp="1"/>
          </p:cNvSpPr>
          <p:nvPr>
            <p:ph type="sldNum" sz="quarter" idx="12"/>
          </p:nvPr>
        </p:nvSpPr>
        <p:spPr/>
        <p:txBody>
          <a:bodyPr/>
          <a:lstStyle/>
          <a:p>
            <a:r>
              <a:rPr lang="en-US" dirty="0" smtClean="0"/>
              <a:t>   </a:t>
            </a:r>
            <a:fld id="{69E57DC2-970A-4B3E-BB1C-7A09969E49DF}" type="slidenum">
              <a:rPr lang="en-US" smtClean="0"/>
              <a:t>29</a:t>
            </a:fld>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5947" b="6618"/>
          <a:stretch/>
        </p:blipFill>
        <p:spPr>
          <a:xfrm>
            <a:off x="5029200" y="1535114"/>
            <a:ext cx="3063621" cy="4666397"/>
          </a:xfrm>
          <a:prstGeom prst="rect">
            <a:avLst/>
          </a:prstGeom>
          <a:ln>
            <a:noFill/>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5964" b="6618"/>
          <a:stretch/>
        </p:blipFill>
        <p:spPr>
          <a:xfrm>
            <a:off x="5029200" y="1535998"/>
            <a:ext cx="3063621" cy="4665513"/>
          </a:xfrm>
          <a:prstGeom prst="rect">
            <a:avLst/>
          </a:prstGeom>
          <a:ln>
            <a:noFill/>
          </a:ln>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5947" b="6618"/>
          <a:stretch/>
        </p:blipFill>
        <p:spPr>
          <a:xfrm>
            <a:off x="5029200" y="1535113"/>
            <a:ext cx="3063621" cy="4666397"/>
          </a:xfrm>
          <a:prstGeom prst="rect">
            <a:avLst/>
          </a:prstGeom>
          <a:ln>
            <a:noFill/>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6" name="Picture 25"/>
          <p:cNvPicPr>
            <a:picLocks noChangeAspect="1"/>
          </p:cNvPicPr>
          <p:nvPr/>
        </p:nvPicPr>
        <p:blipFill rotWithShape="1">
          <a:blip r:embed="rId12"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7" name="Picture 26"/>
          <p:cNvPicPr>
            <a:picLocks noChangeAspect="1"/>
          </p:cNvPicPr>
          <p:nvPr/>
        </p:nvPicPr>
        <p:blipFill rotWithShape="1">
          <a:blip r:embed="rId13" cstate="print">
            <a:extLst>
              <a:ext uri="{28A0092B-C50C-407E-A947-70E740481C1C}">
                <a14:useLocalDpi xmlns:a14="http://schemas.microsoft.com/office/drawing/2010/main" val="0"/>
              </a:ext>
            </a:extLst>
          </a:blip>
          <a:srcRect t="5964" b="6618"/>
          <a:stretch/>
        </p:blipFill>
        <p:spPr>
          <a:xfrm>
            <a:off x="5029200" y="1535997"/>
            <a:ext cx="3063621" cy="4665513"/>
          </a:xfrm>
          <a:prstGeom prst="rect">
            <a:avLst/>
          </a:prstGeom>
          <a:ln>
            <a:noFill/>
          </a:ln>
        </p:spPr>
      </p:pic>
      <p:pic>
        <p:nvPicPr>
          <p:cNvPr id="28" name="Picture 27"/>
          <p:cNvPicPr>
            <a:picLocks noChangeAspect="1"/>
          </p:cNvPicPr>
          <p:nvPr/>
        </p:nvPicPr>
        <p:blipFill rotWithShape="1">
          <a:blip r:embed="rId14"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29" name="Picture 28"/>
          <p:cNvPicPr>
            <a:picLocks noChangeAspect="1"/>
          </p:cNvPicPr>
          <p:nvPr/>
        </p:nvPicPr>
        <p:blipFill rotWithShape="1">
          <a:blip r:embed="rId15" cstate="print">
            <a:extLst>
              <a:ext uri="{28A0092B-C50C-407E-A947-70E740481C1C}">
                <a14:useLocalDpi xmlns:a14="http://schemas.microsoft.com/office/drawing/2010/main" val="0"/>
              </a:ext>
            </a:extLst>
          </a:blip>
          <a:srcRect t="5964" b="6618"/>
          <a:stretch/>
        </p:blipFill>
        <p:spPr>
          <a:xfrm>
            <a:off x="5029200" y="1535997"/>
            <a:ext cx="3063621" cy="4665513"/>
          </a:xfrm>
          <a:prstGeom prst="rect">
            <a:avLst/>
          </a:prstGeom>
          <a:ln>
            <a:noFill/>
          </a:ln>
        </p:spPr>
      </p:pic>
      <p:pic>
        <p:nvPicPr>
          <p:cNvPr id="30" name="Picture 29"/>
          <p:cNvPicPr>
            <a:picLocks noChangeAspect="1"/>
          </p:cNvPicPr>
          <p:nvPr/>
        </p:nvPicPr>
        <p:blipFill rotWithShape="1">
          <a:blip r:embed="rId16"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pic>
        <p:nvPicPr>
          <p:cNvPr id="31" name="Picture 30"/>
          <p:cNvPicPr>
            <a:picLocks noChangeAspect="1"/>
          </p:cNvPicPr>
          <p:nvPr/>
        </p:nvPicPr>
        <p:blipFill rotWithShape="1">
          <a:blip r:embed="rId17" cstate="print">
            <a:extLst>
              <a:ext uri="{28A0092B-C50C-407E-A947-70E740481C1C}">
                <a14:useLocalDpi xmlns:a14="http://schemas.microsoft.com/office/drawing/2010/main" val="0"/>
              </a:ext>
            </a:extLst>
          </a:blip>
          <a:srcRect t="5947" b="6618"/>
          <a:stretch/>
        </p:blipFill>
        <p:spPr>
          <a:xfrm>
            <a:off x="5029200" y="1535113"/>
            <a:ext cx="3063621" cy="4666398"/>
          </a:xfrm>
          <a:prstGeom prst="rect">
            <a:avLst/>
          </a:prstGeom>
          <a:ln>
            <a:noFill/>
          </a:ln>
        </p:spPr>
      </p:pic>
      <p:grpSp>
        <p:nvGrpSpPr>
          <p:cNvPr id="66" name="Group 75"/>
          <p:cNvGrpSpPr>
            <a:grpSpLocks/>
          </p:cNvGrpSpPr>
          <p:nvPr/>
        </p:nvGrpSpPr>
        <p:grpSpPr bwMode="auto">
          <a:xfrm rot="-774811">
            <a:off x="1126594" y="2138536"/>
            <a:ext cx="1390650" cy="4194175"/>
            <a:chOff x="3493335" y="1255234"/>
            <a:chExt cx="1389820" cy="4193067"/>
          </a:xfrm>
        </p:grpSpPr>
        <p:sp>
          <p:nvSpPr>
            <p:cNvPr id="67" name="Isosceles Triangle 16"/>
            <p:cNvSpPr>
              <a:spLocks noChangeArrowheads="1"/>
            </p:cNvSpPr>
            <p:nvPr/>
          </p:nvSpPr>
          <p:spPr bwMode="auto">
            <a:xfrm>
              <a:off x="3489469" y="1845847"/>
              <a:ext cx="1389820" cy="3599499"/>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68" name="Rectangle 19"/>
            <p:cNvSpPr>
              <a:spLocks noChangeArrowheads="1"/>
            </p:cNvSpPr>
            <p:nvPr/>
          </p:nvSpPr>
          <p:spPr bwMode="auto">
            <a:xfrm>
              <a:off x="4083342" y="1254716"/>
              <a:ext cx="285579" cy="596742"/>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69" name="Group 125"/>
          <p:cNvGrpSpPr>
            <a:grpSpLocks/>
          </p:cNvGrpSpPr>
          <p:nvPr/>
        </p:nvGrpSpPr>
        <p:grpSpPr bwMode="auto">
          <a:xfrm rot="-681612">
            <a:off x="1199619" y="2125836"/>
            <a:ext cx="1389062" cy="4194175"/>
            <a:chOff x="3493332" y="1255234"/>
            <a:chExt cx="1389818" cy="4193064"/>
          </a:xfrm>
        </p:grpSpPr>
        <p:sp>
          <p:nvSpPr>
            <p:cNvPr id="70" name="Isosceles Triangle 21"/>
            <p:cNvSpPr>
              <a:spLocks noChangeArrowheads="1"/>
            </p:cNvSpPr>
            <p:nvPr/>
          </p:nvSpPr>
          <p:spPr bwMode="auto">
            <a:xfrm>
              <a:off x="3489336" y="1845837"/>
              <a:ext cx="1389818" cy="3599496"/>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71" name="Rectangle 22"/>
            <p:cNvSpPr>
              <a:spLocks noChangeArrowheads="1"/>
            </p:cNvSpPr>
            <p:nvPr/>
          </p:nvSpPr>
          <p:spPr bwMode="auto">
            <a:xfrm>
              <a:off x="4082865" y="1250967"/>
              <a:ext cx="284318" cy="596742"/>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pic>
        <p:nvPicPr>
          <p:cNvPr id="72" name="Picture 3"/>
          <p:cNvPicPr>
            <a:picLocks noChangeAspect="1" noChangeArrowheads="1"/>
          </p:cNvPicPr>
          <p:nvPr/>
        </p:nvPicPr>
        <p:blipFill>
          <a:blip r:embed="rId18" cstate="print"/>
          <a:srcRect/>
          <a:stretch>
            <a:fillRect/>
          </a:stretch>
        </p:blipFill>
        <p:spPr bwMode="auto">
          <a:xfrm>
            <a:off x="1288519" y="5694536"/>
            <a:ext cx="1993900" cy="796925"/>
          </a:xfrm>
          <a:prstGeom prst="rect">
            <a:avLst/>
          </a:prstGeom>
          <a:noFill/>
          <a:ln w="9525">
            <a:noFill/>
            <a:miter lim="800000"/>
            <a:headEnd/>
            <a:tailEnd/>
          </a:ln>
        </p:spPr>
      </p:pic>
      <p:grpSp>
        <p:nvGrpSpPr>
          <p:cNvPr id="73" name="Group 128"/>
          <p:cNvGrpSpPr>
            <a:grpSpLocks/>
          </p:cNvGrpSpPr>
          <p:nvPr/>
        </p:nvGrpSpPr>
        <p:grpSpPr bwMode="auto">
          <a:xfrm rot="-580517">
            <a:off x="1277406" y="2111549"/>
            <a:ext cx="1389063" cy="4192587"/>
            <a:chOff x="3493332" y="1255234"/>
            <a:chExt cx="1389818" cy="4193064"/>
          </a:xfrm>
        </p:grpSpPr>
        <p:sp>
          <p:nvSpPr>
            <p:cNvPr id="74" name="Isosceles Triangle 25"/>
            <p:cNvSpPr>
              <a:spLocks noChangeArrowheads="1"/>
            </p:cNvSpPr>
            <p:nvPr/>
          </p:nvSpPr>
          <p:spPr bwMode="auto">
            <a:xfrm>
              <a:off x="3492753" y="1848380"/>
              <a:ext cx="1389817" cy="3599272"/>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75" name="Rectangle 26"/>
            <p:cNvSpPr>
              <a:spLocks noChangeArrowheads="1"/>
            </p:cNvSpPr>
            <p:nvPr/>
          </p:nvSpPr>
          <p:spPr bwMode="auto">
            <a:xfrm>
              <a:off x="4083713" y="1255030"/>
              <a:ext cx="284316"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76" name="Group 131"/>
          <p:cNvGrpSpPr>
            <a:grpSpLocks/>
          </p:cNvGrpSpPr>
          <p:nvPr/>
        </p:nvGrpSpPr>
        <p:grpSpPr bwMode="auto">
          <a:xfrm rot="-449190">
            <a:off x="1334556" y="2100436"/>
            <a:ext cx="1389063" cy="4194175"/>
            <a:chOff x="3493332" y="1255234"/>
            <a:chExt cx="1389818" cy="4193064"/>
          </a:xfrm>
        </p:grpSpPr>
        <p:sp>
          <p:nvSpPr>
            <p:cNvPr id="77" name="Isosceles Triangle 28"/>
            <p:cNvSpPr>
              <a:spLocks noChangeArrowheads="1"/>
            </p:cNvSpPr>
            <p:nvPr/>
          </p:nvSpPr>
          <p:spPr bwMode="auto">
            <a:xfrm>
              <a:off x="3492842" y="1848088"/>
              <a:ext cx="1389818" cy="3599496"/>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78" name="Rectangle 29"/>
            <p:cNvSpPr>
              <a:spLocks noChangeArrowheads="1"/>
            </p:cNvSpPr>
            <p:nvPr/>
          </p:nvSpPr>
          <p:spPr bwMode="auto">
            <a:xfrm>
              <a:off x="4082879" y="1251008"/>
              <a:ext cx="284316" cy="596742"/>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79" name="Group 137"/>
          <p:cNvGrpSpPr>
            <a:grpSpLocks/>
          </p:cNvGrpSpPr>
          <p:nvPr/>
        </p:nvGrpSpPr>
        <p:grpSpPr bwMode="auto">
          <a:xfrm rot="-335839">
            <a:off x="1405994" y="2087736"/>
            <a:ext cx="1389062" cy="4194175"/>
            <a:chOff x="3493332" y="1255234"/>
            <a:chExt cx="1389818" cy="4193064"/>
          </a:xfrm>
        </p:grpSpPr>
        <p:sp>
          <p:nvSpPr>
            <p:cNvPr id="80" name="Isosceles Triangle 31"/>
            <p:cNvSpPr>
              <a:spLocks noChangeArrowheads="1"/>
            </p:cNvSpPr>
            <p:nvPr/>
          </p:nvSpPr>
          <p:spPr bwMode="auto">
            <a:xfrm>
              <a:off x="3492970" y="1848594"/>
              <a:ext cx="1389818" cy="3599496"/>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81" name="Rectangle 32"/>
            <p:cNvSpPr>
              <a:spLocks noChangeArrowheads="1"/>
            </p:cNvSpPr>
            <p:nvPr/>
          </p:nvSpPr>
          <p:spPr bwMode="auto">
            <a:xfrm>
              <a:off x="4083616" y="1255079"/>
              <a:ext cx="284318" cy="596742"/>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82" name="Group 140"/>
          <p:cNvGrpSpPr>
            <a:grpSpLocks/>
          </p:cNvGrpSpPr>
          <p:nvPr/>
        </p:nvGrpSpPr>
        <p:grpSpPr bwMode="auto">
          <a:xfrm rot="-237663">
            <a:off x="1482194" y="2084561"/>
            <a:ext cx="1389062" cy="4192588"/>
            <a:chOff x="3493332" y="1255234"/>
            <a:chExt cx="1389818" cy="4193064"/>
          </a:xfrm>
        </p:grpSpPr>
        <p:sp>
          <p:nvSpPr>
            <p:cNvPr id="83" name="Isosceles Triangle 34"/>
            <p:cNvSpPr>
              <a:spLocks noChangeArrowheads="1"/>
            </p:cNvSpPr>
            <p:nvPr/>
          </p:nvSpPr>
          <p:spPr bwMode="auto">
            <a:xfrm>
              <a:off x="3488989" y="1844663"/>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84" name="Rectangle 35"/>
            <p:cNvSpPr>
              <a:spLocks noChangeArrowheads="1"/>
            </p:cNvSpPr>
            <p:nvPr/>
          </p:nvSpPr>
          <p:spPr bwMode="auto">
            <a:xfrm>
              <a:off x="4079912" y="1254862"/>
              <a:ext cx="284318"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85" name="Group 143"/>
          <p:cNvGrpSpPr>
            <a:grpSpLocks/>
          </p:cNvGrpSpPr>
          <p:nvPr/>
        </p:nvGrpSpPr>
        <p:grpSpPr bwMode="auto">
          <a:xfrm rot="-150102">
            <a:off x="1558394" y="2084561"/>
            <a:ext cx="1389062" cy="4192588"/>
            <a:chOff x="3493332" y="1255234"/>
            <a:chExt cx="1389818" cy="4193064"/>
          </a:xfrm>
        </p:grpSpPr>
        <p:sp>
          <p:nvSpPr>
            <p:cNvPr id="86" name="Isosceles Triangle 37"/>
            <p:cNvSpPr>
              <a:spLocks noChangeArrowheads="1"/>
            </p:cNvSpPr>
            <p:nvPr/>
          </p:nvSpPr>
          <p:spPr bwMode="auto">
            <a:xfrm>
              <a:off x="3493270" y="1844540"/>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87" name="Rectangle 38"/>
            <p:cNvSpPr>
              <a:spLocks noChangeArrowheads="1"/>
            </p:cNvSpPr>
            <p:nvPr/>
          </p:nvSpPr>
          <p:spPr bwMode="auto">
            <a:xfrm>
              <a:off x="4080168" y="1255007"/>
              <a:ext cx="284317"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88" name="Group 146"/>
          <p:cNvGrpSpPr>
            <a:grpSpLocks/>
          </p:cNvGrpSpPr>
          <p:nvPr/>
        </p:nvGrpSpPr>
        <p:grpSpPr bwMode="auto">
          <a:xfrm>
            <a:off x="1612369" y="2084561"/>
            <a:ext cx="1390650" cy="4192588"/>
            <a:chOff x="3493332" y="1255234"/>
            <a:chExt cx="1389818" cy="4193064"/>
          </a:xfrm>
        </p:grpSpPr>
        <p:sp>
          <p:nvSpPr>
            <p:cNvPr id="89" name="Isosceles Triangle 40"/>
            <p:cNvSpPr>
              <a:spLocks noChangeArrowheads="1"/>
            </p:cNvSpPr>
            <p:nvPr/>
          </p:nvSpPr>
          <p:spPr bwMode="auto">
            <a:xfrm>
              <a:off x="3493332" y="1849026"/>
              <a:ext cx="1389818" cy="3599272"/>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90" name="Rectangle 41"/>
            <p:cNvSpPr>
              <a:spLocks noChangeArrowheads="1"/>
            </p:cNvSpPr>
            <p:nvPr/>
          </p:nvSpPr>
          <p:spPr bwMode="auto">
            <a:xfrm>
              <a:off x="4083529" y="1255234"/>
              <a:ext cx="285579"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91" name="Group 149"/>
          <p:cNvGrpSpPr>
            <a:grpSpLocks/>
          </p:cNvGrpSpPr>
          <p:nvPr/>
        </p:nvGrpSpPr>
        <p:grpSpPr bwMode="auto">
          <a:xfrm rot="163691">
            <a:off x="1650469" y="2084561"/>
            <a:ext cx="1390650" cy="4192588"/>
            <a:chOff x="3493332" y="1255234"/>
            <a:chExt cx="1389818" cy="4193064"/>
          </a:xfrm>
        </p:grpSpPr>
        <p:sp>
          <p:nvSpPr>
            <p:cNvPr id="92" name="Isosceles Triangle 43"/>
            <p:cNvSpPr>
              <a:spLocks noChangeArrowheads="1"/>
            </p:cNvSpPr>
            <p:nvPr/>
          </p:nvSpPr>
          <p:spPr bwMode="auto">
            <a:xfrm>
              <a:off x="3492964" y="1844613"/>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93" name="Rectangle 44"/>
            <p:cNvSpPr>
              <a:spLocks noChangeArrowheads="1"/>
            </p:cNvSpPr>
            <p:nvPr/>
          </p:nvSpPr>
          <p:spPr bwMode="auto">
            <a:xfrm>
              <a:off x="4078936" y="1254776"/>
              <a:ext cx="285579"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94" name="Group 152"/>
          <p:cNvGrpSpPr>
            <a:grpSpLocks/>
          </p:cNvGrpSpPr>
          <p:nvPr/>
        </p:nvGrpSpPr>
        <p:grpSpPr bwMode="auto">
          <a:xfrm rot="196337">
            <a:off x="1756831" y="2092499"/>
            <a:ext cx="1390650" cy="4192587"/>
            <a:chOff x="3493332" y="1255234"/>
            <a:chExt cx="1389818" cy="4193064"/>
          </a:xfrm>
        </p:grpSpPr>
        <p:sp>
          <p:nvSpPr>
            <p:cNvPr id="95" name="Isosceles Triangle 46"/>
            <p:cNvSpPr>
              <a:spLocks noChangeArrowheads="1"/>
            </p:cNvSpPr>
            <p:nvPr/>
          </p:nvSpPr>
          <p:spPr bwMode="auto">
            <a:xfrm>
              <a:off x="3492572" y="1844784"/>
              <a:ext cx="1389818" cy="3599272"/>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96" name="Rectangle 47"/>
            <p:cNvSpPr>
              <a:spLocks noChangeArrowheads="1"/>
            </p:cNvSpPr>
            <p:nvPr/>
          </p:nvSpPr>
          <p:spPr bwMode="auto">
            <a:xfrm>
              <a:off x="4079383" y="1255127"/>
              <a:ext cx="285579"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97" name="Group 155"/>
          <p:cNvGrpSpPr>
            <a:grpSpLocks/>
          </p:cNvGrpSpPr>
          <p:nvPr/>
        </p:nvGrpSpPr>
        <p:grpSpPr bwMode="auto">
          <a:xfrm rot="286583">
            <a:off x="1840969" y="2100436"/>
            <a:ext cx="1390650" cy="4194175"/>
            <a:chOff x="3493332" y="1255234"/>
            <a:chExt cx="1389818" cy="4193064"/>
          </a:xfrm>
        </p:grpSpPr>
        <p:sp>
          <p:nvSpPr>
            <p:cNvPr id="98" name="Isosceles Triangle 49"/>
            <p:cNvSpPr>
              <a:spLocks noChangeArrowheads="1"/>
            </p:cNvSpPr>
            <p:nvPr/>
          </p:nvSpPr>
          <p:spPr bwMode="auto">
            <a:xfrm>
              <a:off x="3492607" y="1848304"/>
              <a:ext cx="1389818" cy="3599496"/>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99" name="Rectangle 50"/>
            <p:cNvSpPr>
              <a:spLocks noChangeArrowheads="1"/>
            </p:cNvSpPr>
            <p:nvPr/>
          </p:nvSpPr>
          <p:spPr bwMode="auto">
            <a:xfrm>
              <a:off x="4082733" y="1250630"/>
              <a:ext cx="285579" cy="596742"/>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100" name="Group 158"/>
          <p:cNvGrpSpPr>
            <a:grpSpLocks/>
          </p:cNvGrpSpPr>
          <p:nvPr/>
        </p:nvGrpSpPr>
        <p:grpSpPr bwMode="auto">
          <a:xfrm rot="396733">
            <a:off x="1913994" y="2109961"/>
            <a:ext cx="1389062" cy="4192588"/>
            <a:chOff x="3493332" y="1255234"/>
            <a:chExt cx="1389818" cy="4193064"/>
          </a:xfrm>
        </p:grpSpPr>
        <p:sp>
          <p:nvSpPr>
            <p:cNvPr id="101" name="Isosceles Triangle 52"/>
            <p:cNvSpPr>
              <a:spLocks noChangeArrowheads="1"/>
            </p:cNvSpPr>
            <p:nvPr/>
          </p:nvSpPr>
          <p:spPr bwMode="auto">
            <a:xfrm>
              <a:off x="3488935" y="1845131"/>
              <a:ext cx="1389818" cy="3599272"/>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102" name="Rectangle 53"/>
            <p:cNvSpPr>
              <a:spLocks noChangeArrowheads="1"/>
            </p:cNvSpPr>
            <p:nvPr/>
          </p:nvSpPr>
          <p:spPr bwMode="auto">
            <a:xfrm>
              <a:off x="4083760" y="1254811"/>
              <a:ext cx="284317"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103" name="Group 161"/>
          <p:cNvGrpSpPr>
            <a:grpSpLocks/>
          </p:cNvGrpSpPr>
          <p:nvPr/>
        </p:nvGrpSpPr>
        <p:grpSpPr bwMode="auto">
          <a:xfrm rot="520604">
            <a:off x="1966381" y="2122661"/>
            <a:ext cx="1390650" cy="4192588"/>
            <a:chOff x="3493332" y="1255234"/>
            <a:chExt cx="1389818" cy="4193064"/>
          </a:xfrm>
        </p:grpSpPr>
        <p:sp>
          <p:nvSpPr>
            <p:cNvPr id="104" name="Isosceles Triangle 55"/>
            <p:cNvSpPr>
              <a:spLocks noChangeArrowheads="1"/>
            </p:cNvSpPr>
            <p:nvPr/>
          </p:nvSpPr>
          <p:spPr bwMode="auto">
            <a:xfrm>
              <a:off x="3489841" y="1844967"/>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105" name="Rectangle 56"/>
            <p:cNvSpPr>
              <a:spLocks noChangeArrowheads="1"/>
            </p:cNvSpPr>
            <p:nvPr/>
          </p:nvSpPr>
          <p:spPr bwMode="auto">
            <a:xfrm>
              <a:off x="4079353" y="1254937"/>
              <a:ext cx="285579"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106" name="Group 164"/>
          <p:cNvGrpSpPr>
            <a:grpSpLocks/>
          </p:cNvGrpSpPr>
          <p:nvPr/>
        </p:nvGrpSpPr>
        <p:grpSpPr bwMode="auto">
          <a:xfrm rot="723373">
            <a:off x="1979081" y="2129011"/>
            <a:ext cx="1390650" cy="4192588"/>
            <a:chOff x="3493332" y="1255234"/>
            <a:chExt cx="1389818" cy="4193064"/>
          </a:xfrm>
        </p:grpSpPr>
        <p:sp>
          <p:nvSpPr>
            <p:cNvPr id="107" name="Isosceles Triangle 58"/>
            <p:cNvSpPr>
              <a:spLocks noChangeArrowheads="1"/>
            </p:cNvSpPr>
            <p:nvPr/>
          </p:nvSpPr>
          <p:spPr bwMode="auto">
            <a:xfrm>
              <a:off x="3490919" y="1844875"/>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108" name="Rectangle 59"/>
            <p:cNvSpPr>
              <a:spLocks noChangeArrowheads="1"/>
            </p:cNvSpPr>
            <p:nvPr/>
          </p:nvSpPr>
          <p:spPr bwMode="auto">
            <a:xfrm>
              <a:off x="4083504" y="1255252"/>
              <a:ext cx="285579" cy="596968"/>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grpSp>
        <p:nvGrpSpPr>
          <p:cNvPr id="109" name="Group 167"/>
          <p:cNvGrpSpPr>
            <a:grpSpLocks/>
          </p:cNvGrpSpPr>
          <p:nvPr/>
        </p:nvGrpSpPr>
        <p:grpSpPr bwMode="auto">
          <a:xfrm rot="854104">
            <a:off x="2063219" y="2143299"/>
            <a:ext cx="1390650" cy="4192587"/>
            <a:chOff x="3493332" y="1255234"/>
            <a:chExt cx="1389818" cy="4193064"/>
          </a:xfrm>
        </p:grpSpPr>
        <p:sp>
          <p:nvSpPr>
            <p:cNvPr id="110" name="Isosceles Triangle 61"/>
            <p:cNvSpPr>
              <a:spLocks noChangeArrowheads="1"/>
            </p:cNvSpPr>
            <p:nvPr/>
          </p:nvSpPr>
          <p:spPr bwMode="auto">
            <a:xfrm>
              <a:off x="3493206" y="1848636"/>
              <a:ext cx="1389818" cy="3599271"/>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sp>
          <p:nvSpPr>
            <p:cNvPr id="111" name="Rectangle 62"/>
            <p:cNvSpPr>
              <a:spLocks noChangeArrowheads="1"/>
            </p:cNvSpPr>
            <p:nvPr/>
          </p:nvSpPr>
          <p:spPr bwMode="auto">
            <a:xfrm>
              <a:off x="4079043" y="1255267"/>
              <a:ext cx="285579" cy="596968"/>
            </a:xfrm>
            <a:prstGeom prst="rect">
              <a:avLst/>
            </a:prstGeom>
            <a:solidFill>
              <a:srgbClr val="00A9E0"/>
            </a:solidFill>
            <a:ln w="9525">
              <a:solidFill>
                <a:srgbClr val="00A9E0">
                  <a:lumMod val="75000"/>
                </a:srgbClr>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kern="0" dirty="0">
                <a:solidFill>
                  <a:srgbClr val="FFFFFF"/>
                </a:solidFill>
                <a:latin typeface="Calibri" pitchFamily="34" charset="0"/>
                <a:ea typeface="MS PGothic" pitchFamily="34" charset="-128"/>
              </a:endParaRPr>
            </a:p>
          </p:txBody>
        </p:sp>
      </p:grpSp>
      <p:sp>
        <p:nvSpPr>
          <p:cNvPr id="112" name="TextBox 74"/>
          <p:cNvSpPr txBox="1">
            <a:spLocks noChangeArrowheads="1"/>
          </p:cNvSpPr>
          <p:nvPr/>
        </p:nvSpPr>
        <p:spPr bwMode="auto">
          <a:xfrm>
            <a:off x="759881" y="1406699"/>
            <a:ext cx="3143250" cy="461962"/>
          </a:xfrm>
          <a:prstGeom prst="rect">
            <a:avLst/>
          </a:prstGeom>
          <a:noFill/>
          <a:ln w="9525">
            <a:noFill/>
            <a:miter lim="800000"/>
            <a:headEnd/>
            <a:tailEnd/>
          </a:ln>
        </p:spPr>
        <p:txBody>
          <a:bodyPr>
            <a:spAutoFit/>
          </a:bodyPr>
          <a:lstStyle/>
          <a:p>
            <a:pPr algn="ctr" defTabSz="457200"/>
            <a:r>
              <a:rPr lang="en-US" sz="1200" dirty="0">
                <a:solidFill>
                  <a:prstClr val="white"/>
                </a:solidFill>
                <a:latin typeface="Arial"/>
              </a:rPr>
              <a:t>Arc of motion of x-ray tube, showing </a:t>
            </a:r>
          </a:p>
          <a:p>
            <a:pPr algn="ctr" defTabSz="457200"/>
            <a:r>
              <a:rPr lang="en-US" sz="1200" dirty="0">
                <a:solidFill>
                  <a:prstClr val="white"/>
                </a:solidFill>
                <a:latin typeface="Arial"/>
              </a:rPr>
              <a:t>individual exposures</a:t>
            </a:r>
          </a:p>
        </p:txBody>
      </p:sp>
      <p:sp>
        <p:nvSpPr>
          <p:cNvPr id="113" name="Arc 112"/>
          <p:cNvSpPr/>
          <p:nvPr/>
        </p:nvSpPr>
        <p:spPr>
          <a:xfrm>
            <a:off x="553589" y="1934307"/>
            <a:ext cx="3516923" cy="1804051"/>
          </a:xfrm>
          <a:prstGeom prst="arc">
            <a:avLst>
              <a:gd name="adj1" fmla="val 12757244"/>
              <a:gd name="adj2" fmla="val 19806344"/>
            </a:avLst>
          </a:prstGeom>
          <a:noFill/>
          <a:ln w="25400" cap="rnd" cmpd="sng" algn="ctr">
            <a:solidFill>
              <a:srgbClr val="FFFFFF"/>
            </a:solidFill>
            <a:prstDash val="dash"/>
          </a:ln>
          <a:effectLst/>
        </p:spPr>
        <p:txBody>
          <a:bodyPr rtlCol="0" anchor="ctr"/>
          <a:lstStyle/>
          <a:p>
            <a:pPr algn="ctr" defTabSz="457200">
              <a:defRPr/>
            </a:pPr>
            <a:endParaRPr lang="en-US" kern="0" dirty="0" smtClean="0">
              <a:solidFill>
                <a:prstClr val="black"/>
              </a:solidFill>
              <a:latin typeface="Arial"/>
            </a:endParaRPr>
          </a:p>
        </p:txBody>
      </p:sp>
    </p:spTree>
    <p:extLst>
      <p:ext uri="{BB962C8B-B14F-4D97-AF65-F5344CB8AC3E}">
        <p14:creationId xmlns:p14="http://schemas.microsoft.com/office/powerpoint/2010/main" val="347171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66"/>
                                        </p:tgtEl>
                                        <p:attrNameLst>
                                          <p:attrName>style.visibility</p:attrName>
                                        </p:attrNameLst>
                                      </p:cBhvr>
                                      <p:to>
                                        <p:strVal val="visible"/>
                                      </p:to>
                                    </p:set>
                                  </p:childTnLst>
                                </p:cTn>
                              </p:par>
                            </p:childTnLst>
                          </p:cTn>
                        </p:par>
                        <p:par>
                          <p:cTn id="7" fill="hold">
                            <p:stCondLst>
                              <p:cond delay="200"/>
                            </p:stCondLst>
                            <p:childTnLst>
                              <p:par>
                                <p:cTn id="8" presetID="1" presetClass="exit" presetSubtype="0" fill="hold" nodeType="afterEffect">
                                  <p:stCondLst>
                                    <p:cond delay="200"/>
                                  </p:stCondLst>
                                  <p:childTnLst>
                                    <p:set>
                                      <p:cBhvr>
                                        <p:cTn id="9" dur="1" fill="hold">
                                          <p:stCondLst>
                                            <p:cond delay="0"/>
                                          </p:stCondLst>
                                        </p:cTn>
                                        <p:tgtEl>
                                          <p:spTgt spid="66"/>
                                        </p:tgtEl>
                                        <p:attrNameLst>
                                          <p:attrName>style.visibility</p:attrName>
                                        </p:attrNameLst>
                                      </p:cBhvr>
                                      <p:to>
                                        <p:strVal val="hidden"/>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69"/>
                                        </p:tgtEl>
                                        <p:attrNameLst>
                                          <p:attrName>style.visibility</p:attrName>
                                        </p:attrNameLst>
                                      </p:cBhvr>
                                      <p:to>
                                        <p:strVal val="visible"/>
                                      </p:to>
                                    </p:set>
                                  </p:childTnLst>
                                </p:cTn>
                              </p:par>
                            </p:childTnLst>
                          </p:cTn>
                        </p:par>
                        <p:par>
                          <p:cTn id="16" fill="hold">
                            <p:stCondLst>
                              <p:cond delay="800"/>
                            </p:stCondLst>
                            <p:childTnLst>
                              <p:par>
                                <p:cTn id="17" presetID="1" presetClass="exit" presetSubtype="0" fill="hold" nodeType="afterEffect">
                                  <p:stCondLst>
                                    <p:cond delay="200"/>
                                  </p:stCondLst>
                                  <p:childTnLst>
                                    <p:set>
                                      <p:cBhvr>
                                        <p:cTn id="18" dur="1" fill="hold">
                                          <p:stCondLst>
                                            <p:cond delay="0"/>
                                          </p:stCondLst>
                                        </p:cTn>
                                        <p:tgtEl>
                                          <p:spTgt spid="69"/>
                                        </p:tgtEl>
                                        <p:attrNameLst>
                                          <p:attrName>style.visibility</p:attrName>
                                        </p:attrNameLst>
                                      </p:cBhvr>
                                      <p:to>
                                        <p:strVal val="hidden"/>
                                      </p:to>
                                    </p:set>
                                  </p:childTnLst>
                                </p:cTn>
                              </p:par>
                              <p:par>
                                <p:cTn id="19" presetID="1" presetClass="entr" presetSubtype="0" fill="hold" nodeType="withEffect">
                                  <p:stCondLst>
                                    <p:cond delay="20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200"/>
                                  </p:stCondLst>
                                  <p:childTnLst>
                                    <p:set>
                                      <p:cBhvr>
                                        <p:cTn id="23" dur="1" fill="hold">
                                          <p:stCondLst>
                                            <p:cond delay="0"/>
                                          </p:stCondLst>
                                        </p:cTn>
                                        <p:tgtEl>
                                          <p:spTgt spid="73"/>
                                        </p:tgtEl>
                                        <p:attrNameLst>
                                          <p:attrName>style.visibility</p:attrName>
                                        </p:attrNameLst>
                                      </p:cBhvr>
                                      <p:to>
                                        <p:strVal val="visible"/>
                                      </p:to>
                                    </p:set>
                                  </p:childTnLst>
                                </p:cTn>
                              </p:par>
                            </p:childTnLst>
                          </p:cTn>
                        </p:par>
                        <p:par>
                          <p:cTn id="24" fill="hold">
                            <p:stCondLst>
                              <p:cond delay="1200"/>
                            </p:stCondLst>
                            <p:childTnLst>
                              <p:par>
                                <p:cTn id="25" presetID="1" presetClass="exit" presetSubtype="0" fill="hold" nodeType="afterEffect">
                                  <p:stCondLst>
                                    <p:cond delay="200"/>
                                  </p:stCondLst>
                                  <p:childTnLst>
                                    <p:set>
                                      <p:cBhvr>
                                        <p:cTn id="26" dur="1" fill="hold">
                                          <p:stCondLst>
                                            <p:cond delay="0"/>
                                          </p:stCondLst>
                                        </p:cTn>
                                        <p:tgtEl>
                                          <p:spTgt spid="73"/>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1400"/>
                            </p:stCondLst>
                            <p:childTnLst>
                              <p:par>
                                <p:cTn id="30" presetID="1" presetClass="entr" presetSubtype="0" fill="hold" nodeType="afterEffect">
                                  <p:stCondLst>
                                    <p:cond delay="200"/>
                                  </p:stCondLst>
                                  <p:childTnLst>
                                    <p:set>
                                      <p:cBhvr>
                                        <p:cTn id="31" dur="1" fill="hold">
                                          <p:stCondLst>
                                            <p:cond delay="0"/>
                                          </p:stCondLst>
                                        </p:cTn>
                                        <p:tgtEl>
                                          <p:spTgt spid="76"/>
                                        </p:tgtEl>
                                        <p:attrNameLst>
                                          <p:attrName>style.visibility</p:attrName>
                                        </p:attrNameLst>
                                      </p:cBhvr>
                                      <p:to>
                                        <p:strVal val="visible"/>
                                      </p:to>
                                    </p:set>
                                  </p:childTnLst>
                                </p:cTn>
                              </p:par>
                            </p:childTnLst>
                          </p:cTn>
                        </p:par>
                        <p:par>
                          <p:cTn id="32" fill="hold">
                            <p:stCondLst>
                              <p:cond delay="1600"/>
                            </p:stCondLst>
                            <p:childTnLst>
                              <p:par>
                                <p:cTn id="33" presetID="1" presetClass="exit" presetSubtype="0" fill="hold" nodeType="afterEffect">
                                  <p:stCondLst>
                                    <p:cond delay="200"/>
                                  </p:stCondLst>
                                  <p:childTnLst>
                                    <p:set>
                                      <p:cBhvr>
                                        <p:cTn id="34" dur="1" fill="hold">
                                          <p:stCondLst>
                                            <p:cond delay="0"/>
                                          </p:stCondLst>
                                        </p:cTn>
                                        <p:tgtEl>
                                          <p:spTgt spid="76"/>
                                        </p:tgtEl>
                                        <p:attrNameLst>
                                          <p:attrName>style.visibility</p:attrName>
                                        </p:attrNameLst>
                                      </p:cBhvr>
                                      <p:to>
                                        <p:strVal val="hidden"/>
                                      </p:to>
                                    </p:set>
                                  </p:childTnLst>
                                </p:cTn>
                              </p:par>
                              <p:par>
                                <p:cTn id="35" presetID="1" presetClass="entr" presetSubtype="0" fill="hold" nodeType="withEffect">
                                  <p:stCondLst>
                                    <p:cond delay="2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1800"/>
                            </p:stCondLst>
                            <p:childTnLst>
                              <p:par>
                                <p:cTn id="38" presetID="1" presetClass="entr" presetSubtype="0" fill="hold" nodeType="afterEffect">
                                  <p:stCondLst>
                                    <p:cond delay="200"/>
                                  </p:stCondLst>
                                  <p:childTnLst>
                                    <p:set>
                                      <p:cBhvr>
                                        <p:cTn id="39" dur="1" fill="hold">
                                          <p:stCondLst>
                                            <p:cond delay="0"/>
                                          </p:stCondLst>
                                        </p:cTn>
                                        <p:tgtEl>
                                          <p:spTgt spid="79"/>
                                        </p:tgtEl>
                                        <p:attrNameLst>
                                          <p:attrName>style.visibility</p:attrName>
                                        </p:attrNameLst>
                                      </p:cBhvr>
                                      <p:to>
                                        <p:strVal val="visible"/>
                                      </p:to>
                                    </p:set>
                                  </p:childTnLst>
                                </p:cTn>
                              </p:par>
                            </p:childTnLst>
                          </p:cTn>
                        </p:par>
                        <p:par>
                          <p:cTn id="40" fill="hold">
                            <p:stCondLst>
                              <p:cond delay="2000"/>
                            </p:stCondLst>
                            <p:childTnLst>
                              <p:par>
                                <p:cTn id="41" presetID="1" presetClass="exit" presetSubtype="0" fill="hold" nodeType="afterEffect">
                                  <p:stCondLst>
                                    <p:cond delay="200"/>
                                  </p:stCondLst>
                                  <p:childTnLst>
                                    <p:set>
                                      <p:cBhvr>
                                        <p:cTn id="42" dur="1" fill="hold">
                                          <p:stCondLst>
                                            <p:cond delay="0"/>
                                          </p:stCondLst>
                                        </p:cTn>
                                        <p:tgtEl>
                                          <p:spTgt spid="79"/>
                                        </p:tgtEl>
                                        <p:attrNameLst>
                                          <p:attrName>style.visibility</p:attrName>
                                        </p:attrNameLst>
                                      </p:cBhvr>
                                      <p:to>
                                        <p:strVal val="hidden"/>
                                      </p:to>
                                    </p:set>
                                  </p:childTnLst>
                                </p:cTn>
                              </p:par>
                              <p:par>
                                <p:cTn id="43" presetID="1" presetClass="entr" presetSubtype="0" fill="hold" nodeType="withEffect">
                                  <p:stCondLst>
                                    <p:cond delay="2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2200"/>
                            </p:stCondLst>
                            <p:childTnLst>
                              <p:par>
                                <p:cTn id="46" presetID="1" presetClass="entr" presetSubtype="0" fill="hold" nodeType="afterEffect">
                                  <p:stCondLst>
                                    <p:cond delay="200"/>
                                  </p:stCondLst>
                                  <p:childTnLst>
                                    <p:set>
                                      <p:cBhvr>
                                        <p:cTn id="47" dur="1" fill="hold">
                                          <p:stCondLst>
                                            <p:cond delay="0"/>
                                          </p:stCondLst>
                                        </p:cTn>
                                        <p:tgtEl>
                                          <p:spTgt spid="82"/>
                                        </p:tgtEl>
                                        <p:attrNameLst>
                                          <p:attrName>style.visibility</p:attrName>
                                        </p:attrNameLst>
                                      </p:cBhvr>
                                      <p:to>
                                        <p:strVal val="visible"/>
                                      </p:to>
                                    </p:set>
                                  </p:childTnLst>
                                </p:cTn>
                              </p:par>
                            </p:childTnLst>
                          </p:cTn>
                        </p:par>
                        <p:par>
                          <p:cTn id="48" fill="hold">
                            <p:stCondLst>
                              <p:cond delay="2400"/>
                            </p:stCondLst>
                            <p:childTnLst>
                              <p:par>
                                <p:cTn id="49" presetID="1" presetClass="exit" presetSubtype="0" fill="hold" nodeType="afterEffect">
                                  <p:stCondLst>
                                    <p:cond delay="200"/>
                                  </p:stCondLst>
                                  <p:childTnLst>
                                    <p:set>
                                      <p:cBhvr>
                                        <p:cTn id="50" dur="1" fill="hold">
                                          <p:stCondLst>
                                            <p:cond delay="0"/>
                                          </p:stCondLst>
                                        </p:cTn>
                                        <p:tgtEl>
                                          <p:spTgt spid="82"/>
                                        </p:tgtEl>
                                        <p:attrNameLst>
                                          <p:attrName>style.visibility</p:attrName>
                                        </p:attrNameLst>
                                      </p:cBhvr>
                                      <p:to>
                                        <p:strVal val="hidden"/>
                                      </p:to>
                                    </p:set>
                                  </p:childTnLst>
                                </p:cTn>
                              </p:par>
                              <p:par>
                                <p:cTn id="51" presetID="1" presetClass="entr" presetSubtype="0" fill="hold" nodeType="withEffect">
                                  <p:stCondLst>
                                    <p:cond delay="200"/>
                                  </p:stCondLst>
                                  <p:childTnLst>
                                    <p:set>
                                      <p:cBhvr>
                                        <p:cTn id="52" dur="1" fill="hold">
                                          <p:stCondLst>
                                            <p:cond delay="0"/>
                                          </p:stCondLst>
                                        </p:cTn>
                                        <p:tgtEl>
                                          <p:spTgt spid="22"/>
                                        </p:tgtEl>
                                        <p:attrNameLst>
                                          <p:attrName>style.visibility</p:attrName>
                                        </p:attrNameLst>
                                      </p:cBhvr>
                                      <p:to>
                                        <p:strVal val="visible"/>
                                      </p:to>
                                    </p:set>
                                  </p:childTnLst>
                                </p:cTn>
                              </p:par>
                            </p:childTnLst>
                          </p:cTn>
                        </p:par>
                        <p:par>
                          <p:cTn id="53" fill="hold">
                            <p:stCondLst>
                              <p:cond delay="2600"/>
                            </p:stCondLst>
                            <p:childTnLst>
                              <p:par>
                                <p:cTn id="54" presetID="1" presetClass="entr" presetSubtype="0" fill="hold" nodeType="afterEffect">
                                  <p:stCondLst>
                                    <p:cond delay="200"/>
                                  </p:stCondLst>
                                  <p:childTnLst>
                                    <p:set>
                                      <p:cBhvr>
                                        <p:cTn id="55" dur="1" fill="hold">
                                          <p:stCondLst>
                                            <p:cond delay="0"/>
                                          </p:stCondLst>
                                        </p:cTn>
                                        <p:tgtEl>
                                          <p:spTgt spid="85"/>
                                        </p:tgtEl>
                                        <p:attrNameLst>
                                          <p:attrName>style.visibility</p:attrName>
                                        </p:attrNameLst>
                                      </p:cBhvr>
                                      <p:to>
                                        <p:strVal val="visible"/>
                                      </p:to>
                                    </p:set>
                                  </p:childTnLst>
                                </p:cTn>
                              </p:par>
                            </p:childTnLst>
                          </p:cTn>
                        </p:par>
                        <p:par>
                          <p:cTn id="56" fill="hold">
                            <p:stCondLst>
                              <p:cond delay="2800"/>
                            </p:stCondLst>
                            <p:childTnLst>
                              <p:par>
                                <p:cTn id="57" presetID="1" presetClass="exit" presetSubtype="0" fill="hold" nodeType="afterEffect">
                                  <p:stCondLst>
                                    <p:cond delay="200"/>
                                  </p:stCondLst>
                                  <p:childTnLst>
                                    <p:set>
                                      <p:cBhvr>
                                        <p:cTn id="58" dur="1" fill="hold">
                                          <p:stCondLst>
                                            <p:cond delay="0"/>
                                          </p:stCondLst>
                                        </p:cTn>
                                        <p:tgtEl>
                                          <p:spTgt spid="85"/>
                                        </p:tgtEl>
                                        <p:attrNameLst>
                                          <p:attrName>style.visibility</p:attrName>
                                        </p:attrNameLst>
                                      </p:cBhvr>
                                      <p:to>
                                        <p:strVal val="hidden"/>
                                      </p:to>
                                    </p:set>
                                  </p:childTnLst>
                                </p:cTn>
                              </p:par>
                              <p:par>
                                <p:cTn id="59" presetID="1" presetClass="entr" presetSubtype="0" fill="hold" nodeType="withEffect">
                                  <p:stCondLst>
                                    <p:cond delay="200"/>
                                  </p:stCondLst>
                                  <p:childTnLst>
                                    <p:set>
                                      <p:cBhvr>
                                        <p:cTn id="60" dur="1" fill="hold">
                                          <p:stCondLst>
                                            <p:cond delay="0"/>
                                          </p:stCondLst>
                                        </p:cTn>
                                        <p:tgtEl>
                                          <p:spTgt spid="23"/>
                                        </p:tgtEl>
                                        <p:attrNameLst>
                                          <p:attrName>style.visibility</p:attrName>
                                        </p:attrNameLst>
                                      </p:cBhvr>
                                      <p:to>
                                        <p:strVal val="visible"/>
                                      </p:to>
                                    </p:set>
                                  </p:childTnLst>
                                </p:cTn>
                              </p:par>
                            </p:childTnLst>
                          </p:cTn>
                        </p:par>
                        <p:par>
                          <p:cTn id="61" fill="hold">
                            <p:stCondLst>
                              <p:cond delay="3000"/>
                            </p:stCondLst>
                            <p:childTnLst>
                              <p:par>
                                <p:cTn id="62" presetID="1" presetClass="entr" presetSubtype="0" fill="hold" nodeType="afterEffect">
                                  <p:stCondLst>
                                    <p:cond delay="200"/>
                                  </p:stCondLst>
                                  <p:childTnLst>
                                    <p:set>
                                      <p:cBhvr>
                                        <p:cTn id="63" dur="1" fill="hold">
                                          <p:stCondLst>
                                            <p:cond delay="0"/>
                                          </p:stCondLst>
                                        </p:cTn>
                                        <p:tgtEl>
                                          <p:spTgt spid="88"/>
                                        </p:tgtEl>
                                        <p:attrNameLst>
                                          <p:attrName>style.visibility</p:attrName>
                                        </p:attrNameLst>
                                      </p:cBhvr>
                                      <p:to>
                                        <p:strVal val="visible"/>
                                      </p:to>
                                    </p:set>
                                  </p:childTnLst>
                                </p:cTn>
                              </p:par>
                            </p:childTnLst>
                          </p:cTn>
                        </p:par>
                        <p:par>
                          <p:cTn id="64" fill="hold">
                            <p:stCondLst>
                              <p:cond delay="3200"/>
                            </p:stCondLst>
                            <p:childTnLst>
                              <p:par>
                                <p:cTn id="65" presetID="1" presetClass="exit" presetSubtype="0" fill="hold" nodeType="afterEffect">
                                  <p:stCondLst>
                                    <p:cond delay="200"/>
                                  </p:stCondLst>
                                  <p:childTnLst>
                                    <p:set>
                                      <p:cBhvr>
                                        <p:cTn id="66" dur="1" fill="hold">
                                          <p:stCondLst>
                                            <p:cond delay="0"/>
                                          </p:stCondLst>
                                        </p:cTn>
                                        <p:tgtEl>
                                          <p:spTgt spid="88"/>
                                        </p:tgtEl>
                                        <p:attrNameLst>
                                          <p:attrName>style.visibility</p:attrName>
                                        </p:attrNameLst>
                                      </p:cBhvr>
                                      <p:to>
                                        <p:strVal val="hidden"/>
                                      </p:to>
                                    </p:set>
                                  </p:childTnLst>
                                </p:cTn>
                              </p:par>
                              <p:par>
                                <p:cTn id="67" presetID="1" presetClass="entr" presetSubtype="0" fill="hold" nodeType="withEffect">
                                  <p:stCondLst>
                                    <p:cond delay="200"/>
                                  </p:stCondLst>
                                  <p:childTnLst>
                                    <p:set>
                                      <p:cBhvr>
                                        <p:cTn id="68" dur="1" fill="hold">
                                          <p:stCondLst>
                                            <p:cond delay="0"/>
                                          </p:stCondLst>
                                        </p:cTn>
                                        <p:tgtEl>
                                          <p:spTgt spid="24"/>
                                        </p:tgtEl>
                                        <p:attrNameLst>
                                          <p:attrName>style.visibility</p:attrName>
                                        </p:attrNameLst>
                                      </p:cBhvr>
                                      <p:to>
                                        <p:strVal val="visible"/>
                                      </p:to>
                                    </p:set>
                                  </p:childTnLst>
                                </p:cTn>
                              </p:par>
                            </p:childTnLst>
                          </p:cTn>
                        </p:par>
                        <p:par>
                          <p:cTn id="69" fill="hold">
                            <p:stCondLst>
                              <p:cond delay="3400"/>
                            </p:stCondLst>
                            <p:childTnLst>
                              <p:par>
                                <p:cTn id="70" presetID="1" presetClass="entr" presetSubtype="0" fill="hold" nodeType="afterEffect">
                                  <p:stCondLst>
                                    <p:cond delay="200"/>
                                  </p:stCondLst>
                                  <p:childTnLst>
                                    <p:set>
                                      <p:cBhvr>
                                        <p:cTn id="71" dur="1" fill="hold">
                                          <p:stCondLst>
                                            <p:cond delay="0"/>
                                          </p:stCondLst>
                                        </p:cTn>
                                        <p:tgtEl>
                                          <p:spTgt spid="91"/>
                                        </p:tgtEl>
                                        <p:attrNameLst>
                                          <p:attrName>style.visibility</p:attrName>
                                        </p:attrNameLst>
                                      </p:cBhvr>
                                      <p:to>
                                        <p:strVal val="visible"/>
                                      </p:to>
                                    </p:set>
                                  </p:childTnLst>
                                </p:cTn>
                              </p:par>
                            </p:childTnLst>
                          </p:cTn>
                        </p:par>
                        <p:par>
                          <p:cTn id="72" fill="hold">
                            <p:stCondLst>
                              <p:cond delay="3600"/>
                            </p:stCondLst>
                            <p:childTnLst>
                              <p:par>
                                <p:cTn id="73" presetID="1" presetClass="exit" presetSubtype="0" fill="hold" nodeType="afterEffect">
                                  <p:stCondLst>
                                    <p:cond delay="200"/>
                                  </p:stCondLst>
                                  <p:childTnLst>
                                    <p:set>
                                      <p:cBhvr>
                                        <p:cTn id="74" dur="1" fill="hold">
                                          <p:stCondLst>
                                            <p:cond delay="0"/>
                                          </p:stCondLst>
                                        </p:cTn>
                                        <p:tgtEl>
                                          <p:spTgt spid="91"/>
                                        </p:tgtEl>
                                        <p:attrNameLst>
                                          <p:attrName>style.visibility</p:attrName>
                                        </p:attrNameLst>
                                      </p:cBhvr>
                                      <p:to>
                                        <p:strVal val="hidden"/>
                                      </p:to>
                                    </p:set>
                                  </p:childTnLst>
                                </p:cTn>
                              </p:par>
                              <p:par>
                                <p:cTn id="75" presetID="1" presetClass="entr" presetSubtype="0" fill="hold" nodeType="withEffect">
                                  <p:stCondLst>
                                    <p:cond delay="200"/>
                                  </p:stCondLst>
                                  <p:childTnLst>
                                    <p:set>
                                      <p:cBhvr>
                                        <p:cTn id="76" dur="1" fill="hold">
                                          <p:stCondLst>
                                            <p:cond delay="0"/>
                                          </p:stCondLst>
                                        </p:cTn>
                                        <p:tgtEl>
                                          <p:spTgt spid="25"/>
                                        </p:tgtEl>
                                        <p:attrNameLst>
                                          <p:attrName>style.visibility</p:attrName>
                                        </p:attrNameLst>
                                      </p:cBhvr>
                                      <p:to>
                                        <p:strVal val="visible"/>
                                      </p:to>
                                    </p:set>
                                  </p:childTnLst>
                                </p:cTn>
                              </p:par>
                            </p:childTnLst>
                          </p:cTn>
                        </p:par>
                        <p:par>
                          <p:cTn id="77" fill="hold">
                            <p:stCondLst>
                              <p:cond delay="3800"/>
                            </p:stCondLst>
                            <p:childTnLst>
                              <p:par>
                                <p:cTn id="78" presetID="1" presetClass="entr" presetSubtype="0" fill="hold" nodeType="afterEffect">
                                  <p:stCondLst>
                                    <p:cond delay="200"/>
                                  </p:stCondLst>
                                  <p:childTnLst>
                                    <p:set>
                                      <p:cBhvr>
                                        <p:cTn id="79" dur="1" fill="hold">
                                          <p:stCondLst>
                                            <p:cond delay="0"/>
                                          </p:stCondLst>
                                        </p:cTn>
                                        <p:tgtEl>
                                          <p:spTgt spid="94"/>
                                        </p:tgtEl>
                                        <p:attrNameLst>
                                          <p:attrName>style.visibility</p:attrName>
                                        </p:attrNameLst>
                                      </p:cBhvr>
                                      <p:to>
                                        <p:strVal val="visible"/>
                                      </p:to>
                                    </p:set>
                                  </p:childTnLst>
                                </p:cTn>
                              </p:par>
                            </p:childTnLst>
                          </p:cTn>
                        </p:par>
                        <p:par>
                          <p:cTn id="80" fill="hold">
                            <p:stCondLst>
                              <p:cond delay="4000"/>
                            </p:stCondLst>
                            <p:childTnLst>
                              <p:par>
                                <p:cTn id="81" presetID="1" presetClass="exit" presetSubtype="0" fill="hold" nodeType="afterEffect">
                                  <p:stCondLst>
                                    <p:cond delay="200"/>
                                  </p:stCondLst>
                                  <p:childTnLst>
                                    <p:set>
                                      <p:cBhvr>
                                        <p:cTn id="82" dur="1" fill="hold">
                                          <p:stCondLst>
                                            <p:cond delay="0"/>
                                          </p:stCondLst>
                                        </p:cTn>
                                        <p:tgtEl>
                                          <p:spTgt spid="94"/>
                                        </p:tgtEl>
                                        <p:attrNameLst>
                                          <p:attrName>style.visibility</p:attrName>
                                        </p:attrNameLst>
                                      </p:cBhvr>
                                      <p:to>
                                        <p:strVal val="hidden"/>
                                      </p:to>
                                    </p:set>
                                  </p:childTnLst>
                                </p:cTn>
                              </p:par>
                              <p:par>
                                <p:cTn id="83" presetID="1" presetClass="entr" presetSubtype="0" fill="hold" nodeType="withEffect">
                                  <p:stCondLst>
                                    <p:cond delay="200"/>
                                  </p:stCondLst>
                                  <p:childTnLst>
                                    <p:set>
                                      <p:cBhvr>
                                        <p:cTn id="84" dur="1" fill="hold">
                                          <p:stCondLst>
                                            <p:cond delay="0"/>
                                          </p:stCondLst>
                                        </p:cTn>
                                        <p:tgtEl>
                                          <p:spTgt spid="26"/>
                                        </p:tgtEl>
                                        <p:attrNameLst>
                                          <p:attrName>style.visibility</p:attrName>
                                        </p:attrNameLst>
                                      </p:cBhvr>
                                      <p:to>
                                        <p:strVal val="visible"/>
                                      </p:to>
                                    </p:set>
                                  </p:childTnLst>
                                </p:cTn>
                              </p:par>
                            </p:childTnLst>
                          </p:cTn>
                        </p:par>
                        <p:par>
                          <p:cTn id="85" fill="hold">
                            <p:stCondLst>
                              <p:cond delay="4200"/>
                            </p:stCondLst>
                            <p:childTnLst>
                              <p:par>
                                <p:cTn id="86" presetID="1" presetClass="entr" presetSubtype="0" fill="hold" nodeType="afterEffect">
                                  <p:stCondLst>
                                    <p:cond delay="200"/>
                                  </p:stCondLst>
                                  <p:childTnLst>
                                    <p:set>
                                      <p:cBhvr>
                                        <p:cTn id="87" dur="1" fill="hold">
                                          <p:stCondLst>
                                            <p:cond delay="0"/>
                                          </p:stCondLst>
                                        </p:cTn>
                                        <p:tgtEl>
                                          <p:spTgt spid="97"/>
                                        </p:tgtEl>
                                        <p:attrNameLst>
                                          <p:attrName>style.visibility</p:attrName>
                                        </p:attrNameLst>
                                      </p:cBhvr>
                                      <p:to>
                                        <p:strVal val="visible"/>
                                      </p:to>
                                    </p:set>
                                  </p:childTnLst>
                                </p:cTn>
                              </p:par>
                            </p:childTnLst>
                          </p:cTn>
                        </p:par>
                        <p:par>
                          <p:cTn id="88" fill="hold">
                            <p:stCondLst>
                              <p:cond delay="4400"/>
                            </p:stCondLst>
                            <p:childTnLst>
                              <p:par>
                                <p:cTn id="89" presetID="1" presetClass="exit" presetSubtype="0" fill="hold" nodeType="afterEffect">
                                  <p:stCondLst>
                                    <p:cond delay="200"/>
                                  </p:stCondLst>
                                  <p:childTnLst>
                                    <p:set>
                                      <p:cBhvr>
                                        <p:cTn id="90" dur="1" fill="hold">
                                          <p:stCondLst>
                                            <p:cond delay="0"/>
                                          </p:stCondLst>
                                        </p:cTn>
                                        <p:tgtEl>
                                          <p:spTgt spid="97"/>
                                        </p:tgtEl>
                                        <p:attrNameLst>
                                          <p:attrName>style.visibility</p:attrName>
                                        </p:attrNameLst>
                                      </p:cBhvr>
                                      <p:to>
                                        <p:strVal val="hidden"/>
                                      </p:to>
                                    </p:set>
                                  </p:childTnLst>
                                </p:cTn>
                              </p:par>
                              <p:par>
                                <p:cTn id="91" presetID="1" presetClass="entr" presetSubtype="0" fill="hold" nodeType="withEffect">
                                  <p:stCondLst>
                                    <p:cond delay="200"/>
                                  </p:stCondLst>
                                  <p:childTnLst>
                                    <p:set>
                                      <p:cBhvr>
                                        <p:cTn id="92" dur="1" fill="hold">
                                          <p:stCondLst>
                                            <p:cond delay="0"/>
                                          </p:stCondLst>
                                        </p:cTn>
                                        <p:tgtEl>
                                          <p:spTgt spid="27"/>
                                        </p:tgtEl>
                                        <p:attrNameLst>
                                          <p:attrName>style.visibility</p:attrName>
                                        </p:attrNameLst>
                                      </p:cBhvr>
                                      <p:to>
                                        <p:strVal val="visible"/>
                                      </p:to>
                                    </p:set>
                                  </p:childTnLst>
                                </p:cTn>
                              </p:par>
                            </p:childTnLst>
                          </p:cTn>
                        </p:par>
                        <p:par>
                          <p:cTn id="93" fill="hold">
                            <p:stCondLst>
                              <p:cond delay="4600"/>
                            </p:stCondLst>
                            <p:childTnLst>
                              <p:par>
                                <p:cTn id="94" presetID="1" presetClass="entr" presetSubtype="0" fill="hold" nodeType="afterEffect">
                                  <p:stCondLst>
                                    <p:cond delay="200"/>
                                  </p:stCondLst>
                                  <p:childTnLst>
                                    <p:set>
                                      <p:cBhvr>
                                        <p:cTn id="95" dur="1" fill="hold">
                                          <p:stCondLst>
                                            <p:cond delay="0"/>
                                          </p:stCondLst>
                                        </p:cTn>
                                        <p:tgtEl>
                                          <p:spTgt spid="100"/>
                                        </p:tgtEl>
                                        <p:attrNameLst>
                                          <p:attrName>style.visibility</p:attrName>
                                        </p:attrNameLst>
                                      </p:cBhvr>
                                      <p:to>
                                        <p:strVal val="visible"/>
                                      </p:to>
                                    </p:set>
                                  </p:childTnLst>
                                </p:cTn>
                              </p:par>
                            </p:childTnLst>
                          </p:cTn>
                        </p:par>
                        <p:par>
                          <p:cTn id="96" fill="hold">
                            <p:stCondLst>
                              <p:cond delay="4800"/>
                            </p:stCondLst>
                            <p:childTnLst>
                              <p:par>
                                <p:cTn id="97" presetID="1" presetClass="exit" presetSubtype="0" fill="hold" nodeType="afterEffect">
                                  <p:stCondLst>
                                    <p:cond delay="200"/>
                                  </p:stCondLst>
                                  <p:childTnLst>
                                    <p:set>
                                      <p:cBhvr>
                                        <p:cTn id="98" dur="1" fill="hold">
                                          <p:stCondLst>
                                            <p:cond delay="0"/>
                                          </p:stCondLst>
                                        </p:cTn>
                                        <p:tgtEl>
                                          <p:spTgt spid="100"/>
                                        </p:tgtEl>
                                        <p:attrNameLst>
                                          <p:attrName>style.visibility</p:attrName>
                                        </p:attrNameLst>
                                      </p:cBhvr>
                                      <p:to>
                                        <p:strVal val="hidden"/>
                                      </p:to>
                                    </p:set>
                                  </p:childTnLst>
                                </p:cTn>
                              </p:par>
                              <p:par>
                                <p:cTn id="99" presetID="1" presetClass="entr" presetSubtype="0" fill="hold" nodeType="withEffect">
                                  <p:stCondLst>
                                    <p:cond delay="200"/>
                                  </p:stCondLst>
                                  <p:childTnLst>
                                    <p:set>
                                      <p:cBhvr>
                                        <p:cTn id="100" dur="1" fill="hold">
                                          <p:stCondLst>
                                            <p:cond delay="0"/>
                                          </p:stCondLst>
                                        </p:cTn>
                                        <p:tgtEl>
                                          <p:spTgt spid="28"/>
                                        </p:tgtEl>
                                        <p:attrNameLst>
                                          <p:attrName>style.visibility</p:attrName>
                                        </p:attrNameLst>
                                      </p:cBhvr>
                                      <p:to>
                                        <p:strVal val="visible"/>
                                      </p:to>
                                    </p:set>
                                  </p:childTnLst>
                                </p:cTn>
                              </p:par>
                            </p:childTnLst>
                          </p:cTn>
                        </p:par>
                        <p:par>
                          <p:cTn id="101" fill="hold">
                            <p:stCondLst>
                              <p:cond delay="5000"/>
                            </p:stCondLst>
                            <p:childTnLst>
                              <p:par>
                                <p:cTn id="102" presetID="1" presetClass="entr" presetSubtype="0" fill="hold" nodeType="afterEffect">
                                  <p:stCondLst>
                                    <p:cond delay="200"/>
                                  </p:stCondLst>
                                  <p:childTnLst>
                                    <p:set>
                                      <p:cBhvr>
                                        <p:cTn id="103" dur="1" fill="hold">
                                          <p:stCondLst>
                                            <p:cond delay="0"/>
                                          </p:stCondLst>
                                        </p:cTn>
                                        <p:tgtEl>
                                          <p:spTgt spid="103"/>
                                        </p:tgtEl>
                                        <p:attrNameLst>
                                          <p:attrName>style.visibility</p:attrName>
                                        </p:attrNameLst>
                                      </p:cBhvr>
                                      <p:to>
                                        <p:strVal val="visible"/>
                                      </p:to>
                                    </p:set>
                                  </p:childTnLst>
                                </p:cTn>
                              </p:par>
                            </p:childTnLst>
                          </p:cTn>
                        </p:par>
                        <p:par>
                          <p:cTn id="104" fill="hold">
                            <p:stCondLst>
                              <p:cond delay="5200"/>
                            </p:stCondLst>
                            <p:childTnLst>
                              <p:par>
                                <p:cTn id="105" presetID="1" presetClass="exit" presetSubtype="0" fill="hold" nodeType="afterEffect">
                                  <p:stCondLst>
                                    <p:cond delay="200"/>
                                  </p:stCondLst>
                                  <p:childTnLst>
                                    <p:set>
                                      <p:cBhvr>
                                        <p:cTn id="106" dur="1" fill="hold">
                                          <p:stCondLst>
                                            <p:cond delay="0"/>
                                          </p:stCondLst>
                                        </p:cTn>
                                        <p:tgtEl>
                                          <p:spTgt spid="103"/>
                                        </p:tgtEl>
                                        <p:attrNameLst>
                                          <p:attrName>style.visibility</p:attrName>
                                        </p:attrNameLst>
                                      </p:cBhvr>
                                      <p:to>
                                        <p:strVal val="hidden"/>
                                      </p:to>
                                    </p:set>
                                  </p:childTnLst>
                                </p:cTn>
                              </p:par>
                              <p:par>
                                <p:cTn id="107" presetID="1" presetClass="entr" presetSubtype="0" fill="hold" nodeType="withEffect">
                                  <p:stCondLst>
                                    <p:cond delay="200"/>
                                  </p:stCondLst>
                                  <p:childTnLst>
                                    <p:set>
                                      <p:cBhvr>
                                        <p:cTn id="108" dur="1" fill="hold">
                                          <p:stCondLst>
                                            <p:cond delay="0"/>
                                          </p:stCondLst>
                                        </p:cTn>
                                        <p:tgtEl>
                                          <p:spTgt spid="29"/>
                                        </p:tgtEl>
                                        <p:attrNameLst>
                                          <p:attrName>style.visibility</p:attrName>
                                        </p:attrNameLst>
                                      </p:cBhvr>
                                      <p:to>
                                        <p:strVal val="visible"/>
                                      </p:to>
                                    </p:set>
                                  </p:childTnLst>
                                </p:cTn>
                              </p:par>
                            </p:childTnLst>
                          </p:cTn>
                        </p:par>
                        <p:par>
                          <p:cTn id="109" fill="hold">
                            <p:stCondLst>
                              <p:cond delay="5400"/>
                            </p:stCondLst>
                            <p:childTnLst>
                              <p:par>
                                <p:cTn id="110" presetID="1" presetClass="entr" presetSubtype="0" fill="hold" nodeType="afterEffect">
                                  <p:stCondLst>
                                    <p:cond delay="200"/>
                                  </p:stCondLst>
                                  <p:childTnLst>
                                    <p:set>
                                      <p:cBhvr>
                                        <p:cTn id="111" dur="1" fill="hold">
                                          <p:stCondLst>
                                            <p:cond delay="0"/>
                                          </p:stCondLst>
                                        </p:cTn>
                                        <p:tgtEl>
                                          <p:spTgt spid="106"/>
                                        </p:tgtEl>
                                        <p:attrNameLst>
                                          <p:attrName>style.visibility</p:attrName>
                                        </p:attrNameLst>
                                      </p:cBhvr>
                                      <p:to>
                                        <p:strVal val="visible"/>
                                      </p:to>
                                    </p:set>
                                  </p:childTnLst>
                                </p:cTn>
                              </p:par>
                            </p:childTnLst>
                          </p:cTn>
                        </p:par>
                        <p:par>
                          <p:cTn id="112" fill="hold">
                            <p:stCondLst>
                              <p:cond delay="5600"/>
                            </p:stCondLst>
                            <p:childTnLst>
                              <p:par>
                                <p:cTn id="113" presetID="1" presetClass="exit" presetSubtype="0" fill="hold" nodeType="afterEffect">
                                  <p:stCondLst>
                                    <p:cond delay="200"/>
                                  </p:stCondLst>
                                  <p:childTnLst>
                                    <p:set>
                                      <p:cBhvr>
                                        <p:cTn id="114" dur="1" fill="hold">
                                          <p:stCondLst>
                                            <p:cond delay="0"/>
                                          </p:stCondLst>
                                        </p:cTn>
                                        <p:tgtEl>
                                          <p:spTgt spid="106"/>
                                        </p:tgtEl>
                                        <p:attrNameLst>
                                          <p:attrName>style.visibility</p:attrName>
                                        </p:attrNameLst>
                                      </p:cBhvr>
                                      <p:to>
                                        <p:strVal val="hidden"/>
                                      </p:to>
                                    </p:set>
                                  </p:childTnLst>
                                </p:cTn>
                              </p:par>
                              <p:par>
                                <p:cTn id="115" presetID="1" presetClass="entr" presetSubtype="0" fill="hold" nodeType="withEffect">
                                  <p:stCondLst>
                                    <p:cond delay="200"/>
                                  </p:stCondLst>
                                  <p:childTnLst>
                                    <p:set>
                                      <p:cBhvr>
                                        <p:cTn id="116" dur="1" fill="hold">
                                          <p:stCondLst>
                                            <p:cond delay="0"/>
                                          </p:stCondLst>
                                        </p:cTn>
                                        <p:tgtEl>
                                          <p:spTgt spid="30"/>
                                        </p:tgtEl>
                                        <p:attrNameLst>
                                          <p:attrName>style.visibility</p:attrName>
                                        </p:attrNameLst>
                                      </p:cBhvr>
                                      <p:to>
                                        <p:strVal val="visible"/>
                                      </p:to>
                                    </p:set>
                                  </p:childTnLst>
                                </p:cTn>
                              </p:par>
                            </p:childTnLst>
                          </p:cTn>
                        </p:par>
                        <p:par>
                          <p:cTn id="117" fill="hold">
                            <p:stCondLst>
                              <p:cond delay="5800"/>
                            </p:stCondLst>
                            <p:childTnLst>
                              <p:par>
                                <p:cTn id="118" presetID="1" presetClass="entr" presetSubtype="0" fill="hold" nodeType="afterEffect">
                                  <p:stCondLst>
                                    <p:cond delay="200"/>
                                  </p:stCondLst>
                                  <p:childTnLst>
                                    <p:set>
                                      <p:cBhvr>
                                        <p:cTn id="119" dur="1" fill="hold">
                                          <p:stCondLst>
                                            <p:cond delay="0"/>
                                          </p:stCondLst>
                                        </p:cTn>
                                        <p:tgtEl>
                                          <p:spTgt spid="109"/>
                                        </p:tgtEl>
                                        <p:attrNameLst>
                                          <p:attrName>style.visibility</p:attrName>
                                        </p:attrNameLst>
                                      </p:cBhvr>
                                      <p:to>
                                        <p:strVal val="visible"/>
                                      </p:to>
                                    </p:set>
                                  </p:childTnLst>
                                </p:cTn>
                              </p:par>
                            </p:childTnLst>
                          </p:cTn>
                        </p:par>
                        <p:par>
                          <p:cTn id="120" fill="hold">
                            <p:stCondLst>
                              <p:cond delay="6000"/>
                            </p:stCondLst>
                            <p:childTnLst>
                              <p:par>
                                <p:cTn id="121" presetID="1" presetClass="exit" presetSubtype="0" fill="hold" nodeType="afterEffect">
                                  <p:stCondLst>
                                    <p:cond delay="200"/>
                                  </p:stCondLst>
                                  <p:childTnLst>
                                    <p:set>
                                      <p:cBhvr>
                                        <p:cTn id="122" dur="1" fill="hold">
                                          <p:stCondLst>
                                            <p:cond delay="0"/>
                                          </p:stCondLst>
                                        </p:cTn>
                                        <p:tgtEl>
                                          <p:spTgt spid="109"/>
                                        </p:tgtEl>
                                        <p:attrNameLst>
                                          <p:attrName>style.visibility</p:attrName>
                                        </p:attrNameLst>
                                      </p:cBhvr>
                                      <p:to>
                                        <p:strVal val="hidden"/>
                                      </p:to>
                                    </p:set>
                                  </p:childTnLst>
                                </p:cTn>
                              </p:par>
                              <p:par>
                                <p:cTn id="123" presetID="1" presetClass="entr" presetSubtype="0" fill="hold" nodeType="withEffect">
                                  <p:stCondLst>
                                    <p:cond delay="20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31861" y="1668604"/>
            <a:ext cx="4102705" cy="2259391"/>
          </a:xfrm>
        </p:spPr>
        <p:txBody>
          <a:bodyPr>
            <a:normAutofit/>
          </a:bodyPr>
          <a:lstStyle/>
          <a:p>
            <a:pPr>
              <a:lnSpc>
                <a:spcPct val="100000"/>
              </a:lnSpc>
            </a:pPr>
            <a:r>
              <a:rPr lang="en-US" sz="2800" dirty="0">
                <a:latin typeface="+mn-lt"/>
              </a:rPr>
              <a:t>Challenges of Dense Breasts</a:t>
            </a: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765" y="696295"/>
            <a:ext cx="3514625" cy="4572000"/>
          </a:xfrm>
          <a:prstGeom prst="rect">
            <a:avLst/>
          </a:prstGeom>
          <a:ln>
            <a:solidFill>
              <a:schemeClr val="tx1"/>
            </a:solidFill>
          </a:ln>
        </p:spPr>
      </p:pic>
    </p:spTree>
    <p:extLst>
      <p:ext uri="{BB962C8B-B14F-4D97-AF65-F5344CB8AC3E}">
        <p14:creationId xmlns:p14="http://schemas.microsoft.com/office/powerpoint/2010/main" val="227441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pPr>
              <a:lnSpc>
                <a:spcPct val="90000"/>
              </a:lnSpc>
            </a:pPr>
            <a:r>
              <a:rPr lang="en-US" sz="2800" b="1" dirty="0" smtClean="0"/>
              <a:t>2D FFDM image is acquired under the same compression after the projections</a:t>
            </a:r>
            <a:endParaRPr lang="en-US" sz="2800" b="1" dirty="0"/>
          </a:p>
        </p:txBody>
      </p:sp>
      <p:sp>
        <p:nvSpPr>
          <p:cNvPr id="3" name="Slide Number Placeholder 2"/>
          <p:cNvSpPr>
            <a:spLocks noGrp="1"/>
          </p:cNvSpPr>
          <p:nvPr>
            <p:ph type="sldNum" sz="quarter" idx="12"/>
          </p:nvPr>
        </p:nvSpPr>
        <p:spPr/>
        <p:txBody>
          <a:bodyPr/>
          <a:lstStyle/>
          <a:p>
            <a:r>
              <a:rPr lang="en-US" dirty="0" smtClean="0"/>
              <a:t>    </a:t>
            </a:r>
            <a:fld id="{69E57DC2-970A-4B3E-BB1C-7A09969E49DF}" type="slidenum">
              <a:rPr lang="en-US" smtClean="0"/>
              <a:t>30</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412557"/>
            <a:ext cx="3623310" cy="4712018"/>
          </a:xfrm>
          <a:prstGeom prst="rect">
            <a:avLst/>
          </a:prstGeom>
        </p:spPr>
      </p:pic>
      <p:sp>
        <p:nvSpPr>
          <p:cNvPr id="7" name="Isosceles Triangle 6"/>
          <p:cNvSpPr>
            <a:spLocks noChangeArrowheads="1"/>
          </p:cNvSpPr>
          <p:nvPr/>
        </p:nvSpPr>
        <p:spPr bwMode="auto">
          <a:xfrm>
            <a:off x="1279100" y="2525713"/>
            <a:ext cx="1390650" cy="3598862"/>
          </a:xfrm>
          <a:prstGeom prst="triangle">
            <a:avLst>
              <a:gd name="adj" fmla="val 52519"/>
            </a:avLst>
          </a:prstGeom>
          <a:gradFill rotWithShape="1">
            <a:gsLst>
              <a:gs pos="0">
                <a:sysClr val="window" lastClr="FFFFFF">
                  <a:lumMod val="95000"/>
                </a:sysClr>
              </a:gs>
              <a:gs pos="100000">
                <a:sysClr val="window" lastClr="FFFFFF">
                  <a:lumMod val="85000"/>
                  <a:alpha val="0"/>
                </a:sysClr>
              </a:gs>
            </a:gsLst>
            <a:lin ang="5400000"/>
          </a:gradFill>
          <a:ln>
            <a:noFill/>
          </a:ln>
          <a:effectLst>
            <a:outerShdw dist="23000" dir="5400000" rotWithShape="0">
              <a:srgbClr val="808080">
                <a:alpha val="34998"/>
              </a:srgbClr>
            </a:outerShdw>
          </a:effectLst>
          <a:extLst/>
        </p:spPr>
        <p:txBody>
          <a:bodyPr anchor="ctr"/>
          <a:lstStyle/>
          <a:p>
            <a:pPr algn="ctr" defTabSz="457200">
              <a:defRPr/>
            </a:pPr>
            <a:endParaRPr lang="en-US" sz="2400" kern="0" dirty="0" smtClean="0">
              <a:solidFill>
                <a:srgbClr val="FFFFFF"/>
              </a:solidFill>
              <a:latin typeface="Calibri" pitchFamily="34" charset="0"/>
              <a:ea typeface="MS PGothic" pitchFamily="34" charset="-128"/>
            </a:endParaRPr>
          </a:p>
        </p:txBody>
      </p:sp>
      <p:sp>
        <p:nvSpPr>
          <p:cNvPr id="8" name="Rectangle 41"/>
          <p:cNvSpPr>
            <a:spLocks noChangeArrowheads="1"/>
          </p:cNvSpPr>
          <p:nvPr/>
        </p:nvSpPr>
        <p:spPr bwMode="auto">
          <a:xfrm>
            <a:off x="1869650" y="1931988"/>
            <a:ext cx="285750" cy="596900"/>
          </a:xfrm>
          <a:prstGeom prst="rect">
            <a:avLst/>
          </a:prstGeom>
          <a:solidFill>
            <a:srgbClr val="00A9E0"/>
          </a:solidFill>
          <a:ln w="9525">
            <a:solidFill>
              <a:srgbClr val="007FA8"/>
            </a:solidFill>
            <a:miter lim="800000"/>
            <a:headEnd/>
            <a:tailEnd/>
          </a:ln>
          <a:effectLst>
            <a:outerShdw dist="23000" dir="5400000" rotWithShape="0">
              <a:srgbClr val="808080">
                <a:alpha val="34998"/>
              </a:srgbClr>
            </a:outerShdw>
          </a:effectLst>
        </p:spPr>
        <p:txBody>
          <a:bodyPr anchor="ctr"/>
          <a:lstStyle/>
          <a:p>
            <a:pPr algn="ctr" defTabSz="457200">
              <a:defRPr/>
            </a:pPr>
            <a:endParaRPr lang="en-US" sz="2400" dirty="0">
              <a:solidFill>
                <a:srgbClr val="FFFFFF"/>
              </a:solidFill>
              <a:latin typeface="Calibri" pitchFamily="34" charset="0"/>
              <a:ea typeface="MS PGothic" pitchFamily="34" charset="-128"/>
            </a:endParaRPr>
          </a:p>
        </p:txBody>
      </p:sp>
      <p:pic>
        <p:nvPicPr>
          <p:cNvPr id="9" name="Picture 3"/>
          <p:cNvPicPr>
            <a:picLocks noChangeAspect="1" noChangeArrowheads="1"/>
          </p:cNvPicPr>
          <p:nvPr/>
        </p:nvPicPr>
        <p:blipFill>
          <a:blip r:embed="rId4" cstate="print"/>
          <a:srcRect/>
          <a:stretch>
            <a:fillRect/>
          </a:stretch>
        </p:blipFill>
        <p:spPr bwMode="auto">
          <a:xfrm>
            <a:off x="992188" y="5327650"/>
            <a:ext cx="1993900" cy="796925"/>
          </a:xfrm>
          <a:prstGeom prst="rect">
            <a:avLst/>
          </a:prstGeom>
          <a:noFill/>
          <a:ln w="9525">
            <a:noFill/>
            <a:miter lim="800000"/>
            <a:headEnd/>
            <a:tailEnd/>
          </a:ln>
        </p:spPr>
      </p:pic>
      <p:sp>
        <p:nvSpPr>
          <p:cNvPr id="10" name="Text Placeholder 6"/>
          <p:cNvSpPr txBox="1">
            <a:spLocks/>
          </p:cNvSpPr>
          <p:nvPr/>
        </p:nvSpPr>
        <p:spPr bwMode="auto">
          <a:xfrm>
            <a:off x="5460788" y="6124575"/>
            <a:ext cx="2455333" cy="639763"/>
          </a:xfrm>
          <a:prstGeom prst="rect">
            <a:avLst/>
          </a:prstGeom>
          <a:noFill/>
          <a:ln w="9525">
            <a:noFill/>
            <a:miter lim="800000"/>
            <a:headEnd/>
            <a:tailEnd/>
          </a:ln>
        </p:spPr>
        <p:txBody>
          <a:bodyPr anchor="t"/>
          <a:lstStyle/>
          <a:p>
            <a:pPr algn="ctr" eaLnBrk="0" hangingPunct="0">
              <a:spcBef>
                <a:spcPct val="20000"/>
              </a:spcBef>
            </a:pPr>
            <a:r>
              <a:rPr lang="en-US" dirty="0" smtClean="0">
                <a:solidFill>
                  <a:prstClr val="white"/>
                </a:solidFill>
              </a:rPr>
              <a:t>2D mammogram</a:t>
            </a:r>
            <a:endParaRPr lang="en-US" dirty="0">
              <a:solidFill>
                <a:prstClr val="white"/>
              </a:solidFill>
            </a:endParaRPr>
          </a:p>
        </p:txBody>
      </p:sp>
    </p:spTree>
    <p:extLst>
      <p:ext uri="{BB962C8B-B14F-4D97-AF65-F5344CB8AC3E}">
        <p14:creationId xmlns:p14="http://schemas.microsoft.com/office/powerpoint/2010/main" val="8085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2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200"/>
                            </p:stCondLst>
                            <p:childTnLst>
                              <p:par>
                                <p:cTn id="8" presetID="1" presetClass="exit" presetSubtype="0" fill="hold" grpId="1" nodeType="afterEffect">
                                  <p:stCondLst>
                                    <p:cond delay="200"/>
                                  </p:stCondLst>
                                  <p:childTnLst>
                                    <p:set>
                                      <p:cBhvr>
                                        <p:cTn id="9" dur="1" fill="hold">
                                          <p:stCondLst>
                                            <p:cond delay="0"/>
                                          </p:stCondLst>
                                        </p:cTn>
                                        <p:tgtEl>
                                          <p:spTgt spid="7"/>
                                        </p:tgtEl>
                                        <p:attrNameLst>
                                          <p:attrName>style.visibility</p:attrName>
                                        </p:attrNameLst>
                                      </p:cBhvr>
                                      <p:to>
                                        <p:strVal val="hidden"/>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181600" y="1371600"/>
            <a:ext cx="3581400" cy="50152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2800" dirty="0" smtClean="0"/>
              <a:t>Generating 2D Images with </a:t>
            </a:r>
            <a:r>
              <a:rPr lang="en-US" sz="2800" dirty="0"/>
              <a:t>Synthesized 2D image</a:t>
            </a:r>
            <a:br>
              <a:rPr lang="en-US" sz="2800" dirty="0"/>
            </a:br>
            <a:endParaRPr lang="en-US" sz="2800" dirty="0"/>
          </a:p>
        </p:txBody>
      </p:sp>
      <p:graphicFrame>
        <p:nvGraphicFramePr>
          <p:cNvPr id="28" name="Content Placeholder 27"/>
          <p:cNvGraphicFramePr>
            <a:graphicFrameLocks noGrp="1"/>
          </p:cNvGraphicFramePr>
          <p:nvPr>
            <p:ph sz="half" idx="1"/>
            <p:extLst>
              <p:ext uri="{D42A27DB-BD31-4B8C-83A1-F6EECF244321}">
                <p14:modId xmlns:p14="http://schemas.microsoft.com/office/powerpoint/2010/main" val="3948243943"/>
              </p:ext>
            </p:extLst>
          </p:nvPr>
        </p:nvGraphicFramePr>
        <p:xfrm>
          <a:off x="347472" y="1600201"/>
          <a:ext cx="4154541"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75"/>
          <p:cNvGrpSpPr>
            <a:grpSpLocks/>
          </p:cNvGrpSpPr>
          <p:nvPr/>
        </p:nvGrpSpPr>
        <p:grpSpPr bwMode="auto">
          <a:xfrm rot="-774811">
            <a:off x="5834063" y="1743075"/>
            <a:ext cx="1390650" cy="4194175"/>
            <a:chOff x="3493332" y="1255234"/>
            <a:chExt cx="1389818" cy="4193064"/>
          </a:xfrm>
        </p:grpSpPr>
        <p:sp>
          <p:nvSpPr>
            <p:cNvPr id="22" name="Isosceles Triangle 21"/>
            <p:cNvSpPr>
              <a:spLocks noChangeArrowheads="1"/>
            </p:cNvSpPr>
            <p:nvPr/>
          </p:nvSpPr>
          <p:spPr bwMode="auto">
            <a:xfrm>
              <a:off x="3470525" y="1821963"/>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3" name="Rectangle 22"/>
            <p:cNvSpPr>
              <a:spLocks noChangeArrowheads="1"/>
            </p:cNvSpPr>
            <p:nvPr/>
          </p:nvSpPr>
          <p:spPr bwMode="auto">
            <a:xfrm>
              <a:off x="4083338" y="1254716"/>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5" name="Group 125"/>
          <p:cNvGrpSpPr>
            <a:grpSpLocks/>
          </p:cNvGrpSpPr>
          <p:nvPr/>
        </p:nvGrpSpPr>
        <p:grpSpPr bwMode="auto">
          <a:xfrm rot="-681612">
            <a:off x="5907088" y="1730375"/>
            <a:ext cx="1389062" cy="4194175"/>
            <a:chOff x="3493332" y="1255234"/>
            <a:chExt cx="1389818" cy="4193064"/>
          </a:xfrm>
        </p:grpSpPr>
        <p:sp>
          <p:nvSpPr>
            <p:cNvPr id="25" name="Isosceles Triangle 24"/>
            <p:cNvSpPr>
              <a:spLocks noChangeArrowheads="1"/>
            </p:cNvSpPr>
            <p:nvPr/>
          </p:nvSpPr>
          <p:spPr bwMode="auto">
            <a:xfrm>
              <a:off x="3488404" y="1842412"/>
              <a:ext cx="1389819"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6" name="Rectangle 25"/>
            <p:cNvSpPr>
              <a:spLocks noChangeArrowheads="1"/>
            </p:cNvSpPr>
            <p:nvPr/>
          </p:nvSpPr>
          <p:spPr bwMode="auto">
            <a:xfrm>
              <a:off x="4081002" y="1244118"/>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27" name="Picture 3"/>
          <p:cNvPicPr>
            <a:picLocks noChangeAspect="1" noChangeArrowheads="1"/>
          </p:cNvPicPr>
          <p:nvPr/>
        </p:nvPicPr>
        <p:blipFill>
          <a:blip r:embed="rId8" cstate="screen"/>
          <a:srcRect/>
          <a:stretch>
            <a:fillRect/>
          </a:stretch>
        </p:blipFill>
        <p:spPr bwMode="auto">
          <a:xfrm>
            <a:off x="5995988" y="5299075"/>
            <a:ext cx="1993900" cy="796925"/>
          </a:xfrm>
          <a:prstGeom prst="rect">
            <a:avLst/>
          </a:prstGeom>
          <a:noFill/>
          <a:ln w="9525">
            <a:noFill/>
            <a:miter lim="800000"/>
            <a:headEnd/>
            <a:tailEnd/>
          </a:ln>
        </p:spPr>
      </p:pic>
      <p:grpSp>
        <p:nvGrpSpPr>
          <p:cNvPr id="6" name="Group 128"/>
          <p:cNvGrpSpPr>
            <a:grpSpLocks/>
          </p:cNvGrpSpPr>
          <p:nvPr/>
        </p:nvGrpSpPr>
        <p:grpSpPr bwMode="auto">
          <a:xfrm rot="-580517">
            <a:off x="5984875" y="1716088"/>
            <a:ext cx="1389063" cy="4192587"/>
            <a:chOff x="3493332" y="1255234"/>
            <a:chExt cx="1389818" cy="4193064"/>
          </a:xfrm>
        </p:grpSpPr>
        <p:sp>
          <p:nvSpPr>
            <p:cNvPr id="29" name="Isosceles Triangle 28"/>
            <p:cNvSpPr>
              <a:spLocks noChangeArrowheads="1"/>
            </p:cNvSpPr>
            <p:nvPr/>
          </p:nvSpPr>
          <p:spPr bwMode="auto">
            <a:xfrm>
              <a:off x="3492753" y="1848380"/>
              <a:ext cx="1389817"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0" name="Rectangle 29"/>
            <p:cNvSpPr>
              <a:spLocks noChangeArrowheads="1"/>
            </p:cNvSpPr>
            <p:nvPr/>
          </p:nvSpPr>
          <p:spPr bwMode="auto">
            <a:xfrm>
              <a:off x="4083713" y="1255030"/>
              <a:ext cx="284316" cy="59696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7" name="Group 131"/>
          <p:cNvGrpSpPr>
            <a:grpSpLocks/>
          </p:cNvGrpSpPr>
          <p:nvPr/>
        </p:nvGrpSpPr>
        <p:grpSpPr bwMode="auto">
          <a:xfrm rot="-449190">
            <a:off x="6042025" y="1704975"/>
            <a:ext cx="1389063" cy="4194175"/>
            <a:chOff x="3493332" y="1255234"/>
            <a:chExt cx="1389818" cy="4193064"/>
          </a:xfrm>
        </p:grpSpPr>
        <p:sp>
          <p:nvSpPr>
            <p:cNvPr id="32" name="Isosceles Triangle 31"/>
            <p:cNvSpPr>
              <a:spLocks noChangeArrowheads="1"/>
            </p:cNvSpPr>
            <p:nvPr/>
          </p:nvSpPr>
          <p:spPr bwMode="auto">
            <a:xfrm>
              <a:off x="3492842" y="1848088"/>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3" name="Rectangle 32"/>
            <p:cNvSpPr>
              <a:spLocks noChangeArrowheads="1"/>
            </p:cNvSpPr>
            <p:nvPr/>
          </p:nvSpPr>
          <p:spPr bwMode="auto">
            <a:xfrm>
              <a:off x="4065717" y="1223143"/>
              <a:ext cx="284317"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8" name="Group 137"/>
          <p:cNvGrpSpPr>
            <a:grpSpLocks/>
          </p:cNvGrpSpPr>
          <p:nvPr/>
        </p:nvGrpSpPr>
        <p:grpSpPr bwMode="auto">
          <a:xfrm rot="-335839">
            <a:off x="6113463" y="1692275"/>
            <a:ext cx="1389062" cy="4194175"/>
            <a:chOff x="3493332" y="1255234"/>
            <a:chExt cx="1389818" cy="4193064"/>
          </a:xfrm>
        </p:grpSpPr>
        <p:sp>
          <p:nvSpPr>
            <p:cNvPr id="35" name="Isosceles Triangle 34"/>
            <p:cNvSpPr>
              <a:spLocks noChangeArrowheads="1"/>
            </p:cNvSpPr>
            <p:nvPr/>
          </p:nvSpPr>
          <p:spPr bwMode="auto">
            <a:xfrm>
              <a:off x="3492970" y="184859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6" name="Rectangle 35"/>
            <p:cNvSpPr>
              <a:spLocks noChangeArrowheads="1"/>
            </p:cNvSpPr>
            <p:nvPr/>
          </p:nvSpPr>
          <p:spPr bwMode="auto">
            <a:xfrm>
              <a:off x="4083616" y="1255079"/>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9" name="Group 140"/>
          <p:cNvGrpSpPr>
            <a:grpSpLocks/>
          </p:cNvGrpSpPr>
          <p:nvPr/>
        </p:nvGrpSpPr>
        <p:grpSpPr bwMode="auto">
          <a:xfrm rot="-237663">
            <a:off x="6189663" y="1689100"/>
            <a:ext cx="1389062" cy="4192588"/>
            <a:chOff x="3493332" y="1255234"/>
            <a:chExt cx="1389818" cy="4193064"/>
          </a:xfrm>
        </p:grpSpPr>
        <p:sp>
          <p:nvSpPr>
            <p:cNvPr id="38" name="Isosceles Triangle 37"/>
            <p:cNvSpPr>
              <a:spLocks noChangeArrowheads="1"/>
            </p:cNvSpPr>
            <p:nvPr/>
          </p:nvSpPr>
          <p:spPr bwMode="auto">
            <a:xfrm>
              <a:off x="3468231" y="182253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9" name="Rectangle 38"/>
            <p:cNvSpPr>
              <a:spLocks noChangeArrowheads="1"/>
            </p:cNvSpPr>
            <p:nvPr/>
          </p:nvSpPr>
          <p:spPr bwMode="auto">
            <a:xfrm>
              <a:off x="4059373" y="1229568"/>
              <a:ext cx="284318"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0" name="Group 143"/>
          <p:cNvGrpSpPr>
            <a:grpSpLocks/>
          </p:cNvGrpSpPr>
          <p:nvPr/>
        </p:nvGrpSpPr>
        <p:grpSpPr bwMode="auto">
          <a:xfrm rot="-150102">
            <a:off x="6265863" y="1689100"/>
            <a:ext cx="1389062" cy="4192588"/>
            <a:chOff x="3493332" y="1255234"/>
            <a:chExt cx="1389818" cy="4193064"/>
          </a:xfrm>
        </p:grpSpPr>
        <p:sp>
          <p:nvSpPr>
            <p:cNvPr id="41" name="Isosceles Triangle 40"/>
            <p:cNvSpPr>
              <a:spLocks noChangeArrowheads="1"/>
            </p:cNvSpPr>
            <p:nvPr/>
          </p:nvSpPr>
          <p:spPr bwMode="auto">
            <a:xfrm>
              <a:off x="3462157" y="1828878"/>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2" name="Rectangle 41"/>
            <p:cNvSpPr>
              <a:spLocks noChangeArrowheads="1"/>
            </p:cNvSpPr>
            <p:nvPr/>
          </p:nvSpPr>
          <p:spPr bwMode="auto">
            <a:xfrm>
              <a:off x="4065131" y="1235280"/>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1" name="Group 146"/>
          <p:cNvGrpSpPr>
            <a:grpSpLocks/>
          </p:cNvGrpSpPr>
          <p:nvPr/>
        </p:nvGrpSpPr>
        <p:grpSpPr bwMode="auto">
          <a:xfrm>
            <a:off x="6319838" y="1689100"/>
            <a:ext cx="1390650" cy="4192588"/>
            <a:chOff x="3493332" y="1255234"/>
            <a:chExt cx="1389818" cy="4193064"/>
          </a:xfrm>
        </p:grpSpPr>
        <p:sp>
          <p:nvSpPr>
            <p:cNvPr id="44" name="Isosceles Triangle 43"/>
            <p:cNvSpPr>
              <a:spLocks noChangeArrowheads="1"/>
            </p:cNvSpPr>
            <p:nvPr/>
          </p:nvSpPr>
          <p:spPr bwMode="auto">
            <a:xfrm>
              <a:off x="3493332" y="184902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5" name="Rectangle 44"/>
            <p:cNvSpPr>
              <a:spLocks noChangeArrowheads="1"/>
            </p:cNvSpPr>
            <p:nvPr/>
          </p:nvSpPr>
          <p:spPr bwMode="auto">
            <a:xfrm>
              <a:off x="4083529" y="125523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2" name="Group 149"/>
          <p:cNvGrpSpPr>
            <a:grpSpLocks/>
          </p:cNvGrpSpPr>
          <p:nvPr/>
        </p:nvGrpSpPr>
        <p:grpSpPr bwMode="auto">
          <a:xfrm rot="163691">
            <a:off x="6357938" y="1689100"/>
            <a:ext cx="1390650" cy="4192588"/>
            <a:chOff x="3493332" y="1255234"/>
            <a:chExt cx="1389818" cy="4193064"/>
          </a:xfrm>
        </p:grpSpPr>
        <p:sp>
          <p:nvSpPr>
            <p:cNvPr id="47" name="Isosceles Triangle 46"/>
            <p:cNvSpPr>
              <a:spLocks noChangeArrowheads="1"/>
            </p:cNvSpPr>
            <p:nvPr/>
          </p:nvSpPr>
          <p:spPr bwMode="auto">
            <a:xfrm>
              <a:off x="3468287" y="182671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8" name="Rectangle 47"/>
            <p:cNvSpPr>
              <a:spLocks noChangeArrowheads="1"/>
            </p:cNvSpPr>
            <p:nvPr/>
          </p:nvSpPr>
          <p:spPr bwMode="auto">
            <a:xfrm>
              <a:off x="4061956" y="123174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3" name="Group 152"/>
          <p:cNvGrpSpPr>
            <a:grpSpLocks/>
          </p:cNvGrpSpPr>
          <p:nvPr/>
        </p:nvGrpSpPr>
        <p:grpSpPr bwMode="auto">
          <a:xfrm rot="196337">
            <a:off x="6464300" y="1697038"/>
            <a:ext cx="1390650" cy="4192587"/>
            <a:chOff x="3493332" y="1255234"/>
            <a:chExt cx="1389818" cy="4193064"/>
          </a:xfrm>
        </p:grpSpPr>
        <p:sp>
          <p:nvSpPr>
            <p:cNvPr id="50" name="Isosceles Triangle 49"/>
            <p:cNvSpPr>
              <a:spLocks noChangeArrowheads="1"/>
            </p:cNvSpPr>
            <p:nvPr/>
          </p:nvSpPr>
          <p:spPr bwMode="auto">
            <a:xfrm>
              <a:off x="3462974" y="1827394"/>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1" name="Rectangle 50"/>
            <p:cNvSpPr>
              <a:spLocks noChangeArrowheads="1"/>
            </p:cNvSpPr>
            <p:nvPr/>
          </p:nvSpPr>
          <p:spPr bwMode="auto">
            <a:xfrm>
              <a:off x="4058745" y="122768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4" name="Group 155"/>
          <p:cNvGrpSpPr>
            <a:grpSpLocks/>
          </p:cNvGrpSpPr>
          <p:nvPr/>
        </p:nvGrpSpPr>
        <p:grpSpPr bwMode="auto">
          <a:xfrm rot="286583">
            <a:off x="6548438" y="1704975"/>
            <a:ext cx="1390650" cy="4194175"/>
            <a:chOff x="3493332" y="1255234"/>
            <a:chExt cx="1389818" cy="4193064"/>
          </a:xfrm>
        </p:grpSpPr>
        <p:sp>
          <p:nvSpPr>
            <p:cNvPr id="53" name="Isosceles Triangle 52"/>
            <p:cNvSpPr>
              <a:spLocks noChangeArrowheads="1"/>
            </p:cNvSpPr>
            <p:nvPr/>
          </p:nvSpPr>
          <p:spPr bwMode="auto">
            <a:xfrm>
              <a:off x="3492607" y="184830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4" name="Rectangle 53"/>
            <p:cNvSpPr>
              <a:spLocks noChangeArrowheads="1"/>
            </p:cNvSpPr>
            <p:nvPr/>
          </p:nvSpPr>
          <p:spPr bwMode="auto">
            <a:xfrm>
              <a:off x="4057035" y="1228888"/>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5" name="Group 158"/>
          <p:cNvGrpSpPr>
            <a:grpSpLocks/>
          </p:cNvGrpSpPr>
          <p:nvPr/>
        </p:nvGrpSpPr>
        <p:grpSpPr bwMode="auto">
          <a:xfrm rot="396733">
            <a:off x="6621463" y="1714500"/>
            <a:ext cx="1389062" cy="4192588"/>
            <a:chOff x="3493332" y="1255234"/>
            <a:chExt cx="1389818" cy="4193064"/>
          </a:xfrm>
        </p:grpSpPr>
        <p:sp>
          <p:nvSpPr>
            <p:cNvPr id="56" name="Isosceles Triangle 55"/>
            <p:cNvSpPr>
              <a:spLocks noChangeArrowheads="1"/>
            </p:cNvSpPr>
            <p:nvPr/>
          </p:nvSpPr>
          <p:spPr bwMode="auto">
            <a:xfrm>
              <a:off x="3461313" y="1827554"/>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7" name="Rectangle 56"/>
            <p:cNvSpPr>
              <a:spLocks noChangeArrowheads="1"/>
            </p:cNvSpPr>
            <p:nvPr/>
          </p:nvSpPr>
          <p:spPr bwMode="auto">
            <a:xfrm>
              <a:off x="4083760" y="1254811"/>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6" name="Group 161"/>
          <p:cNvGrpSpPr>
            <a:grpSpLocks/>
          </p:cNvGrpSpPr>
          <p:nvPr/>
        </p:nvGrpSpPr>
        <p:grpSpPr bwMode="auto">
          <a:xfrm rot="520604">
            <a:off x="6673850" y="1727200"/>
            <a:ext cx="1390650" cy="4192588"/>
            <a:chOff x="3493332" y="1255234"/>
            <a:chExt cx="1389818" cy="4193064"/>
          </a:xfrm>
        </p:grpSpPr>
        <p:sp>
          <p:nvSpPr>
            <p:cNvPr id="59" name="Isosceles Triangle 58"/>
            <p:cNvSpPr>
              <a:spLocks noChangeArrowheads="1"/>
            </p:cNvSpPr>
            <p:nvPr/>
          </p:nvSpPr>
          <p:spPr bwMode="auto">
            <a:xfrm>
              <a:off x="3461875" y="1829965"/>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0" name="Rectangle 59"/>
            <p:cNvSpPr>
              <a:spLocks noChangeArrowheads="1"/>
            </p:cNvSpPr>
            <p:nvPr/>
          </p:nvSpPr>
          <p:spPr bwMode="auto">
            <a:xfrm>
              <a:off x="4056703" y="123269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7" name="Group 164"/>
          <p:cNvGrpSpPr>
            <a:grpSpLocks/>
          </p:cNvGrpSpPr>
          <p:nvPr/>
        </p:nvGrpSpPr>
        <p:grpSpPr bwMode="auto">
          <a:xfrm rot="723373">
            <a:off x="6686550" y="1733550"/>
            <a:ext cx="1390650" cy="4192588"/>
            <a:chOff x="3493332" y="1255234"/>
            <a:chExt cx="1389818" cy="4193064"/>
          </a:xfrm>
        </p:grpSpPr>
        <p:sp>
          <p:nvSpPr>
            <p:cNvPr id="62" name="Isosceles Triangle 61"/>
            <p:cNvSpPr>
              <a:spLocks noChangeArrowheads="1"/>
            </p:cNvSpPr>
            <p:nvPr/>
          </p:nvSpPr>
          <p:spPr bwMode="auto">
            <a:xfrm>
              <a:off x="3481836" y="1840322"/>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3" name="Rectangle 62"/>
            <p:cNvSpPr>
              <a:spLocks noChangeArrowheads="1"/>
            </p:cNvSpPr>
            <p:nvPr/>
          </p:nvSpPr>
          <p:spPr bwMode="auto">
            <a:xfrm>
              <a:off x="4083504" y="125525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8" name="Group 167"/>
          <p:cNvGrpSpPr>
            <a:grpSpLocks/>
          </p:cNvGrpSpPr>
          <p:nvPr/>
        </p:nvGrpSpPr>
        <p:grpSpPr bwMode="auto">
          <a:xfrm rot="854104">
            <a:off x="6770688" y="1747838"/>
            <a:ext cx="1390650" cy="4192587"/>
            <a:chOff x="3493332" y="1255234"/>
            <a:chExt cx="1389818" cy="4193064"/>
          </a:xfrm>
        </p:grpSpPr>
        <p:sp>
          <p:nvSpPr>
            <p:cNvPr id="65" name="Isosceles Triangle 64"/>
            <p:cNvSpPr>
              <a:spLocks noChangeArrowheads="1"/>
            </p:cNvSpPr>
            <p:nvPr/>
          </p:nvSpPr>
          <p:spPr bwMode="auto">
            <a:xfrm>
              <a:off x="3493206" y="184863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6" name="Rectangle 65"/>
            <p:cNvSpPr>
              <a:spLocks noChangeArrowheads="1"/>
            </p:cNvSpPr>
            <p:nvPr/>
          </p:nvSpPr>
          <p:spPr bwMode="auto">
            <a:xfrm>
              <a:off x="4054347" y="123532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67" name="Picture 3"/>
          <p:cNvPicPr>
            <a:picLocks noChangeAspect="1" noChangeArrowheads="1"/>
          </p:cNvPicPr>
          <p:nvPr/>
        </p:nvPicPr>
        <p:blipFill>
          <a:blip r:embed="rId9" cstate="screen"/>
          <a:srcRect/>
          <a:stretch>
            <a:fillRect/>
          </a:stretch>
        </p:blipFill>
        <p:spPr bwMode="auto">
          <a:xfrm>
            <a:off x="5535613" y="1506538"/>
            <a:ext cx="3006725" cy="361950"/>
          </a:xfrm>
          <a:prstGeom prst="rect">
            <a:avLst/>
          </a:prstGeom>
          <a:noFill/>
          <a:ln w="9525">
            <a:noFill/>
            <a:miter lim="800000"/>
            <a:headEnd/>
            <a:tailEnd/>
          </a:ln>
        </p:spPr>
      </p:pic>
      <p:sp>
        <p:nvSpPr>
          <p:cNvPr id="24" name="Slide Number Placeholder 23"/>
          <p:cNvSpPr>
            <a:spLocks noGrp="1"/>
          </p:cNvSpPr>
          <p:nvPr>
            <p:ph type="sldNum" sz="quarter" idx="4"/>
          </p:nvPr>
        </p:nvSpPr>
        <p:spPr/>
        <p:txBody>
          <a:bodyPr/>
          <a:lstStyle/>
          <a:p>
            <a:pPr algn="ctr"/>
            <a:fld id="{6453F95C-7FA8-E048-BEDD-3F6B9882286F}" type="slidenum">
              <a:rPr lang="en-US" smtClean="0"/>
              <a:pPr algn="ctr"/>
              <a:t>31</a:t>
            </a:fld>
            <a:endParaRPr lang="en-US" dirty="0"/>
          </a:p>
        </p:txBody>
      </p:sp>
    </p:spTree>
    <p:extLst>
      <p:ext uri="{BB962C8B-B14F-4D97-AF65-F5344CB8AC3E}">
        <p14:creationId xmlns:p14="http://schemas.microsoft.com/office/powerpoint/2010/main" val="35977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10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1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100"/>
                            </p:stCondLst>
                            <p:childTnLst>
                              <p:par>
                                <p:cTn id="13" presetID="1" presetClass="exit" presetSubtype="0" fill="hold" nodeType="afterEffect">
                                  <p:stCondLst>
                                    <p:cond delay="100"/>
                                  </p:stCondLst>
                                  <p:childTnLst>
                                    <p:set>
                                      <p:cBhvr>
                                        <p:cTn id="14" dur="1" fill="hold">
                                          <p:stCondLst>
                                            <p:cond delay="0"/>
                                          </p:stCondLst>
                                        </p:cTn>
                                        <p:tgtEl>
                                          <p:spTgt spid="5"/>
                                        </p:tgtEl>
                                        <p:attrNameLst>
                                          <p:attrName>style.visibility</p:attrName>
                                        </p:attrNameLst>
                                      </p:cBhvr>
                                      <p:to>
                                        <p:strVal val="hidden"/>
                                      </p:to>
                                    </p:set>
                                  </p:childTnLst>
                                </p:cTn>
                              </p:par>
                            </p:childTnLst>
                          </p:cTn>
                        </p:par>
                        <p:par>
                          <p:cTn id="15" fill="hold">
                            <p:stCondLst>
                              <p:cond delay="200"/>
                            </p:stCondLst>
                            <p:childTnLst>
                              <p:par>
                                <p:cTn id="16" presetID="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xit" presetSubtype="0" fill="hold" nodeType="withEffect">
                                  <p:stCondLst>
                                    <p:cond delay="100"/>
                                  </p:stCondLst>
                                  <p:childTnLst>
                                    <p:set>
                                      <p:cBhvr>
                                        <p:cTn id="19" dur="1" fill="hold">
                                          <p:stCondLst>
                                            <p:cond delay="0"/>
                                          </p:stCondLst>
                                        </p:cTn>
                                        <p:tgtEl>
                                          <p:spTgt spid="6"/>
                                        </p:tgtEl>
                                        <p:attrNameLst>
                                          <p:attrName>style.visibility</p:attrName>
                                        </p:attrNameLst>
                                      </p:cBhvr>
                                      <p:to>
                                        <p:strVal val="hidden"/>
                                      </p:to>
                                    </p:set>
                                  </p:childTnLst>
                                </p:cTn>
                              </p:par>
                            </p:childTnLst>
                          </p:cTn>
                        </p:par>
                        <p:par>
                          <p:cTn id="20" fill="hold">
                            <p:stCondLst>
                              <p:cond delay="30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10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p:stCondLst>
                              <p:cond delay="4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xit" presetSubtype="0" fill="hold" nodeType="withEffect">
                                  <p:stCondLst>
                                    <p:cond delay="100"/>
                                  </p:stCondLst>
                                  <p:childTnLst>
                                    <p:set>
                                      <p:cBhvr>
                                        <p:cTn id="29" dur="1" fill="hold">
                                          <p:stCondLst>
                                            <p:cond delay="0"/>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nodeType="withEffect">
                                  <p:stCondLst>
                                    <p:cond delay="10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600"/>
                            </p:stCondLst>
                            <p:childTnLst>
                              <p:par>
                                <p:cTn id="36" presetID="1"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xit" presetSubtype="0" fill="hold" nodeType="withEffect">
                                  <p:stCondLst>
                                    <p:cond delay="100"/>
                                  </p:stCondLst>
                                  <p:childTnLst>
                                    <p:set>
                                      <p:cBhvr>
                                        <p:cTn id="39" dur="1" fill="hold">
                                          <p:stCondLst>
                                            <p:cond delay="0"/>
                                          </p:stCondLst>
                                        </p:cTn>
                                        <p:tgtEl>
                                          <p:spTgt spid="10"/>
                                        </p:tgtEl>
                                        <p:attrNameLst>
                                          <p:attrName>style.visibility</p:attrName>
                                        </p:attrNameLst>
                                      </p:cBhvr>
                                      <p:to>
                                        <p:strVal val="hidden"/>
                                      </p:to>
                                    </p:set>
                                  </p:childTnLst>
                                </p:cTn>
                              </p:par>
                            </p:childTnLst>
                          </p:cTn>
                        </p:par>
                        <p:par>
                          <p:cTn id="40" fill="hold">
                            <p:stCondLst>
                              <p:cond delay="700"/>
                            </p:stCondLst>
                            <p:childTnLst>
                              <p:par>
                                <p:cTn id="41" presetID="1"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nodeType="withEffect">
                                  <p:stCondLst>
                                    <p:cond delay="100"/>
                                  </p:stCondLst>
                                  <p:childTnLst>
                                    <p:set>
                                      <p:cBhvr>
                                        <p:cTn id="44" dur="1" fill="hold">
                                          <p:stCondLst>
                                            <p:cond delay="0"/>
                                          </p:stCondLst>
                                        </p:cTn>
                                        <p:tgtEl>
                                          <p:spTgt spid="11"/>
                                        </p:tgtEl>
                                        <p:attrNameLst>
                                          <p:attrName>style.visibility</p:attrName>
                                        </p:attrNameLst>
                                      </p:cBhvr>
                                      <p:to>
                                        <p:strVal val="hidden"/>
                                      </p:to>
                                    </p:set>
                                  </p:childTnLst>
                                </p:cTn>
                              </p:par>
                            </p:childTnLst>
                          </p:cTn>
                        </p:par>
                        <p:par>
                          <p:cTn id="45" fill="hold">
                            <p:stCondLst>
                              <p:cond delay="800"/>
                            </p:stCondLst>
                            <p:childTnLst>
                              <p:par>
                                <p:cTn id="46" presetID="1"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xit" presetSubtype="0" fill="hold" nodeType="withEffect">
                                  <p:stCondLst>
                                    <p:cond delay="100"/>
                                  </p:stCondLst>
                                  <p:childTnLst>
                                    <p:set>
                                      <p:cBhvr>
                                        <p:cTn id="49" dur="1" fill="hold">
                                          <p:stCondLst>
                                            <p:cond delay="0"/>
                                          </p:stCondLst>
                                        </p:cTn>
                                        <p:tgtEl>
                                          <p:spTgt spid="12"/>
                                        </p:tgtEl>
                                        <p:attrNameLst>
                                          <p:attrName>style.visibility</p:attrName>
                                        </p:attrNameLst>
                                      </p:cBhvr>
                                      <p:to>
                                        <p:strVal val="hidden"/>
                                      </p:to>
                                    </p:set>
                                  </p:childTnLst>
                                </p:cTn>
                              </p:par>
                            </p:childTnLst>
                          </p:cTn>
                        </p:par>
                        <p:par>
                          <p:cTn id="50" fill="hold">
                            <p:stCondLst>
                              <p:cond delay="900"/>
                            </p:stCondLst>
                            <p:childTnLst>
                              <p:par>
                                <p:cTn id="51" presetID="1"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xit" presetSubtype="0" fill="hold" nodeType="withEffect">
                                  <p:stCondLst>
                                    <p:cond delay="100"/>
                                  </p:stCondLst>
                                  <p:childTnLst>
                                    <p:set>
                                      <p:cBhvr>
                                        <p:cTn id="54" dur="1" fill="hold">
                                          <p:stCondLst>
                                            <p:cond delay="0"/>
                                          </p:stCondLst>
                                        </p:cTn>
                                        <p:tgtEl>
                                          <p:spTgt spid="13"/>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xit" presetSubtype="0" fill="hold" nodeType="withEffect">
                                  <p:stCondLst>
                                    <p:cond delay="100"/>
                                  </p:stCondLst>
                                  <p:childTnLst>
                                    <p:set>
                                      <p:cBhvr>
                                        <p:cTn id="59" dur="1" fill="hold">
                                          <p:stCondLst>
                                            <p:cond delay="0"/>
                                          </p:stCondLst>
                                        </p:cTn>
                                        <p:tgtEl>
                                          <p:spTgt spid="14"/>
                                        </p:tgtEl>
                                        <p:attrNameLst>
                                          <p:attrName>style.visibility</p:attrName>
                                        </p:attrNameLst>
                                      </p:cBhvr>
                                      <p:to>
                                        <p:strVal val="hidden"/>
                                      </p:to>
                                    </p:set>
                                  </p:childTnLst>
                                </p:cTn>
                              </p:par>
                            </p:childTnLst>
                          </p:cTn>
                        </p:par>
                        <p:par>
                          <p:cTn id="60" fill="hold">
                            <p:stCondLst>
                              <p:cond delay="1100"/>
                            </p:stCondLst>
                            <p:childTnLst>
                              <p:par>
                                <p:cTn id="61" presetID="1"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xit" presetSubtype="0" fill="hold" nodeType="withEffect">
                                  <p:stCondLst>
                                    <p:cond delay="100"/>
                                  </p:stCondLst>
                                  <p:childTnLst>
                                    <p:set>
                                      <p:cBhvr>
                                        <p:cTn id="64" dur="1" fill="hold">
                                          <p:stCondLst>
                                            <p:cond delay="0"/>
                                          </p:stCondLst>
                                        </p:cTn>
                                        <p:tgtEl>
                                          <p:spTgt spid="15"/>
                                        </p:tgtEl>
                                        <p:attrNameLst>
                                          <p:attrName>style.visibility</p:attrName>
                                        </p:attrNameLst>
                                      </p:cBhvr>
                                      <p:to>
                                        <p:strVal val="hidden"/>
                                      </p:to>
                                    </p:set>
                                  </p:childTnLst>
                                </p:cTn>
                              </p:par>
                            </p:childTnLst>
                          </p:cTn>
                        </p:par>
                        <p:par>
                          <p:cTn id="65" fill="hold">
                            <p:stCondLst>
                              <p:cond delay="1200"/>
                            </p:stCondLst>
                            <p:childTnLst>
                              <p:par>
                                <p:cTn id="66" presetID="1"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 presetClass="exit" presetSubtype="0" fill="hold" nodeType="withEffect">
                                  <p:stCondLst>
                                    <p:cond delay="100"/>
                                  </p:stCondLst>
                                  <p:childTnLst>
                                    <p:set>
                                      <p:cBhvr>
                                        <p:cTn id="69" dur="1" fill="hold">
                                          <p:stCondLst>
                                            <p:cond delay="0"/>
                                          </p:stCondLst>
                                        </p:cTn>
                                        <p:tgtEl>
                                          <p:spTgt spid="16"/>
                                        </p:tgtEl>
                                        <p:attrNameLst>
                                          <p:attrName>style.visibility</p:attrName>
                                        </p:attrNameLst>
                                      </p:cBhvr>
                                      <p:to>
                                        <p:strVal val="hidden"/>
                                      </p:to>
                                    </p:set>
                                  </p:childTnLst>
                                </p:cTn>
                              </p:par>
                            </p:childTnLst>
                          </p:cTn>
                        </p:par>
                        <p:par>
                          <p:cTn id="70" fill="hold">
                            <p:stCondLst>
                              <p:cond delay="1300"/>
                            </p:stCondLst>
                            <p:childTnLst>
                              <p:par>
                                <p:cTn id="71" presetID="1" presetClass="entr" presetSubtype="0"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xit" presetSubtype="0" fill="hold" nodeType="withEffect">
                                  <p:stCondLst>
                                    <p:cond delay="100"/>
                                  </p:stCondLst>
                                  <p:childTnLst>
                                    <p:set>
                                      <p:cBhvr>
                                        <p:cTn id="74" dur="1" fill="hold">
                                          <p:stCondLst>
                                            <p:cond delay="0"/>
                                          </p:stCondLst>
                                        </p:cTn>
                                        <p:tgtEl>
                                          <p:spTgt spid="17"/>
                                        </p:tgtEl>
                                        <p:attrNameLst>
                                          <p:attrName>style.visibility</p:attrName>
                                        </p:attrNameLst>
                                      </p:cBhvr>
                                      <p:to>
                                        <p:strVal val="hidden"/>
                                      </p:to>
                                    </p:set>
                                  </p:childTnLst>
                                </p:cTn>
                              </p:par>
                            </p:childTnLst>
                          </p:cTn>
                        </p:par>
                        <p:par>
                          <p:cTn id="75" fill="hold">
                            <p:stCondLst>
                              <p:cond delay="1400"/>
                            </p:stCondLst>
                            <p:childTnLst>
                              <p:par>
                                <p:cTn id="76" presetID="1"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Generating 2D Images with Synthesized 2D image</a:t>
            </a:r>
            <a:br>
              <a:rPr lang="en-US" sz="2800" dirty="0"/>
            </a:br>
            <a:endParaRPr lang="en-US" sz="28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457484467"/>
              </p:ext>
            </p:extLst>
          </p:nvPr>
        </p:nvGraphicFramePr>
        <p:xfrm>
          <a:off x="347472" y="1600201"/>
          <a:ext cx="4154541"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5" name="Group 104"/>
          <p:cNvGrpSpPr/>
          <p:nvPr/>
        </p:nvGrpSpPr>
        <p:grpSpPr>
          <a:xfrm>
            <a:off x="4876800" y="4953000"/>
            <a:ext cx="4191000" cy="1173778"/>
            <a:chOff x="4800600" y="5209131"/>
            <a:chExt cx="4191000" cy="1173778"/>
          </a:xfrm>
        </p:grpSpPr>
        <p:grpSp>
          <p:nvGrpSpPr>
            <p:cNvPr id="104" name="Group 103"/>
            <p:cNvGrpSpPr/>
            <p:nvPr/>
          </p:nvGrpSpPr>
          <p:grpSpPr>
            <a:xfrm>
              <a:off x="4800600" y="5209131"/>
              <a:ext cx="4191000" cy="876299"/>
              <a:chOff x="4800600" y="5209131"/>
              <a:chExt cx="4191000" cy="876299"/>
            </a:xfrm>
          </p:grpSpPr>
          <p:pic>
            <p:nvPicPr>
              <p:cNvPr id="52" name="Picture 2"/>
              <p:cNvPicPr>
                <a:picLocks noChangeAspect="1" noChangeArrowheads="1"/>
              </p:cNvPicPr>
              <p:nvPr/>
            </p:nvPicPr>
            <p:blipFill>
              <a:blip r:embed="rId8" cstate="screen"/>
              <a:srcRect/>
              <a:stretch>
                <a:fillRect/>
              </a:stretch>
            </p:blipFill>
            <p:spPr bwMode="auto">
              <a:xfrm rot="16200000">
                <a:off x="7936194" y="5030024"/>
                <a:ext cx="876298" cy="1234514"/>
              </a:xfrm>
              <a:prstGeom prst="rect">
                <a:avLst/>
              </a:prstGeom>
              <a:noFill/>
              <a:ln w="9525">
                <a:solidFill>
                  <a:schemeClr val="bg1"/>
                </a:solidFill>
                <a:miter lim="800000"/>
                <a:headEnd/>
                <a:tailEnd/>
              </a:ln>
              <a:scene3d>
                <a:camera prst="orthographicFront">
                  <a:rot lat="20104912" lon="17070357" rev="900000"/>
                </a:camera>
                <a:lightRig rig="threePt" dir="t"/>
              </a:scene3d>
            </p:spPr>
          </p:pic>
          <p:pic>
            <p:nvPicPr>
              <p:cNvPr id="55" name="Picture 2"/>
              <p:cNvPicPr>
                <a:picLocks noChangeAspect="1" noChangeArrowheads="1"/>
              </p:cNvPicPr>
              <p:nvPr/>
            </p:nvPicPr>
            <p:blipFill>
              <a:blip r:embed="rId8" cstate="screen"/>
              <a:srcRect/>
              <a:stretch>
                <a:fillRect/>
              </a:stretch>
            </p:blipFill>
            <p:spPr bwMode="auto">
              <a:xfrm rot="16200000">
                <a:off x="7725022" y="5030024"/>
                <a:ext cx="876298" cy="1234514"/>
              </a:xfrm>
              <a:prstGeom prst="rect">
                <a:avLst/>
              </a:prstGeom>
              <a:noFill/>
              <a:ln w="9525">
                <a:solidFill>
                  <a:schemeClr val="bg1"/>
                </a:solidFill>
                <a:miter lim="800000"/>
                <a:headEnd/>
                <a:tailEnd/>
              </a:ln>
              <a:scene3d>
                <a:camera prst="orthographicFront">
                  <a:rot lat="20104912" lon="17070357" rev="780000"/>
                </a:camera>
                <a:lightRig rig="threePt" dir="t"/>
              </a:scene3d>
            </p:spPr>
          </p:pic>
          <p:pic>
            <p:nvPicPr>
              <p:cNvPr id="58" name="Picture 2"/>
              <p:cNvPicPr>
                <a:picLocks noChangeAspect="1" noChangeArrowheads="1"/>
              </p:cNvPicPr>
              <p:nvPr/>
            </p:nvPicPr>
            <p:blipFill>
              <a:blip r:embed="rId8" cstate="screen"/>
              <a:srcRect/>
              <a:stretch>
                <a:fillRect/>
              </a:stretch>
            </p:blipFill>
            <p:spPr bwMode="auto">
              <a:xfrm rot="16200000">
                <a:off x="7513844" y="5030024"/>
                <a:ext cx="876298" cy="1234514"/>
              </a:xfrm>
              <a:prstGeom prst="rect">
                <a:avLst/>
              </a:prstGeom>
              <a:noFill/>
              <a:ln w="9525">
                <a:solidFill>
                  <a:schemeClr val="bg1"/>
                </a:solidFill>
                <a:miter lim="800000"/>
                <a:headEnd/>
                <a:tailEnd/>
              </a:ln>
              <a:scene3d>
                <a:camera prst="orthographicFront">
                  <a:rot lat="20104912" lon="17070357" rev="660000"/>
                </a:camera>
                <a:lightRig rig="threePt" dir="t"/>
              </a:scene3d>
            </p:spPr>
          </p:pic>
          <p:pic>
            <p:nvPicPr>
              <p:cNvPr id="61" name="Picture 2"/>
              <p:cNvPicPr>
                <a:picLocks noChangeAspect="1" noChangeArrowheads="1"/>
              </p:cNvPicPr>
              <p:nvPr/>
            </p:nvPicPr>
            <p:blipFill>
              <a:blip r:embed="rId8" cstate="screen"/>
              <a:srcRect/>
              <a:stretch>
                <a:fillRect/>
              </a:stretch>
            </p:blipFill>
            <p:spPr bwMode="auto">
              <a:xfrm rot="16200000">
                <a:off x="7302666" y="5030024"/>
                <a:ext cx="876298" cy="1234514"/>
              </a:xfrm>
              <a:prstGeom prst="rect">
                <a:avLst/>
              </a:prstGeom>
              <a:noFill/>
              <a:ln w="9525">
                <a:solidFill>
                  <a:schemeClr val="bg1"/>
                </a:solidFill>
                <a:miter lim="800000"/>
                <a:headEnd/>
                <a:tailEnd/>
              </a:ln>
              <a:scene3d>
                <a:camera prst="orthographicFront">
                  <a:rot lat="20104912" lon="17070357" rev="540000"/>
                </a:camera>
                <a:lightRig rig="threePt" dir="t"/>
              </a:scene3d>
            </p:spPr>
          </p:pic>
          <p:pic>
            <p:nvPicPr>
              <p:cNvPr id="64" name="Picture 2"/>
              <p:cNvPicPr>
                <a:picLocks noChangeAspect="1" noChangeArrowheads="1"/>
              </p:cNvPicPr>
              <p:nvPr/>
            </p:nvPicPr>
            <p:blipFill>
              <a:blip r:embed="rId8" cstate="screen"/>
              <a:srcRect/>
              <a:stretch>
                <a:fillRect/>
              </a:stretch>
            </p:blipFill>
            <p:spPr bwMode="auto">
              <a:xfrm rot="16200000">
                <a:off x="7091488" y="5030024"/>
                <a:ext cx="876298" cy="1234514"/>
              </a:xfrm>
              <a:prstGeom prst="rect">
                <a:avLst/>
              </a:prstGeom>
              <a:noFill/>
              <a:ln w="9525">
                <a:solidFill>
                  <a:schemeClr val="bg1"/>
                </a:solidFill>
                <a:miter lim="800000"/>
                <a:headEnd/>
                <a:tailEnd/>
              </a:ln>
              <a:scene3d>
                <a:camera prst="orthographicFront">
                  <a:rot lat="20104912" lon="17070357" rev="420000"/>
                </a:camera>
                <a:lightRig rig="threePt" dir="t"/>
              </a:scene3d>
            </p:spPr>
          </p:pic>
          <p:pic>
            <p:nvPicPr>
              <p:cNvPr id="68" name="Picture 2"/>
              <p:cNvPicPr>
                <a:picLocks noChangeAspect="1" noChangeArrowheads="1"/>
              </p:cNvPicPr>
              <p:nvPr/>
            </p:nvPicPr>
            <p:blipFill>
              <a:blip r:embed="rId8" cstate="screen"/>
              <a:srcRect/>
              <a:stretch>
                <a:fillRect/>
              </a:stretch>
            </p:blipFill>
            <p:spPr bwMode="auto">
              <a:xfrm rot="16200000">
                <a:off x="6880310" y="5030023"/>
                <a:ext cx="876298" cy="1234514"/>
              </a:xfrm>
              <a:prstGeom prst="rect">
                <a:avLst/>
              </a:prstGeom>
              <a:noFill/>
              <a:ln w="9525">
                <a:solidFill>
                  <a:schemeClr val="bg1"/>
                </a:solidFill>
                <a:miter lim="800000"/>
                <a:headEnd/>
                <a:tailEnd/>
              </a:ln>
              <a:scene3d>
                <a:camera prst="orthographicFront">
                  <a:rot lat="20104912" lon="17070357" rev="300000"/>
                </a:camera>
                <a:lightRig rig="threePt" dir="t"/>
              </a:scene3d>
            </p:spPr>
          </p:pic>
          <p:pic>
            <p:nvPicPr>
              <p:cNvPr id="69" name="Picture 2"/>
              <p:cNvPicPr>
                <a:picLocks noChangeAspect="1" noChangeArrowheads="1"/>
              </p:cNvPicPr>
              <p:nvPr/>
            </p:nvPicPr>
            <p:blipFill>
              <a:blip r:embed="rId8" cstate="screen"/>
              <a:srcRect/>
              <a:stretch>
                <a:fillRect/>
              </a:stretch>
            </p:blipFill>
            <p:spPr bwMode="auto">
              <a:xfrm rot="16200000">
                <a:off x="6669132" y="5030023"/>
                <a:ext cx="876298" cy="1234514"/>
              </a:xfrm>
              <a:prstGeom prst="rect">
                <a:avLst/>
              </a:prstGeom>
              <a:noFill/>
              <a:ln w="9525">
                <a:solidFill>
                  <a:schemeClr val="bg1"/>
                </a:solidFill>
                <a:miter lim="800000"/>
                <a:headEnd/>
                <a:tailEnd/>
              </a:ln>
              <a:scene3d>
                <a:camera prst="orthographicFront">
                  <a:rot lat="20104912" lon="17070357" rev="180000"/>
                </a:camera>
                <a:lightRig rig="threePt" dir="t"/>
              </a:scene3d>
            </p:spPr>
          </p:pic>
          <p:pic>
            <p:nvPicPr>
              <p:cNvPr id="71" name="Picture 2"/>
              <p:cNvPicPr>
                <a:picLocks noChangeAspect="1" noChangeArrowheads="1"/>
              </p:cNvPicPr>
              <p:nvPr/>
            </p:nvPicPr>
            <p:blipFill>
              <a:blip r:embed="rId8" cstate="screen"/>
              <a:srcRect/>
              <a:stretch>
                <a:fillRect/>
              </a:stretch>
            </p:blipFill>
            <p:spPr bwMode="auto">
              <a:xfrm rot="16200000">
                <a:off x="6457954" y="5030023"/>
                <a:ext cx="876298" cy="1234514"/>
              </a:xfrm>
              <a:prstGeom prst="rect">
                <a:avLst/>
              </a:prstGeom>
              <a:noFill/>
              <a:ln w="9525">
                <a:solidFill>
                  <a:schemeClr val="bg1"/>
                </a:solidFill>
                <a:miter lim="800000"/>
                <a:headEnd/>
                <a:tailEnd/>
              </a:ln>
              <a:scene3d>
                <a:camera prst="orthographicFront">
                  <a:rot lat="20104912" lon="17070357" rev="0"/>
                </a:camera>
                <a:lightRig rig="threePt" dir="t"/>
              </a:scene3d>
            </p:spPr>
          </p:pic>
          <p:pic>
            <p:nvPicPr>
              <p:cNvPr id="72" name="Picture 2"/>
              <p:cNvPicPr>
                <a:picLocks noChangeAspect="1" noChangeArrowheads="1"/>
              </p:cNvPicPr>
              <p:nvPr/>
            </p:nvPicPr>
            <p:blipFill>
              <a:blip r:embed="rId8" cstate="screen"/>
              <a:srcRect/>
              <a:stretch>
                <a:fillRect/>
              </a:stretch>
            </p:blipFill>
            <p:spPr bwMode="auto">
              <a:xfrm rot="16200000">
                <a:off x="6246776" y="5030023"/>
                <a:ext cx="876298" cy="1234514"/>
              </a:xfrm>
              <a:prstGeom prst="rect">
                <a:avLst/>
              </a:prstGeom>
              <a:noFill/>
              <a:ln w="9525">
                <a:solidFill>
                  <a:schemeClr val="bg1"/>
                </a:solidFill>
                <a:miter lim="800000"/>
                <a:headEnd/>
                <a:tailEnd/>
              </a:ln>
              <a:scene3d>
                <a:camera prst="orthographicFront">
                  <a:rot lat="20104912" lon="17070357" rev="21420000"/>
                </a:camera>
                <a:lightRig rig="threePt" dir="t"/>
              </a:scene3d>
            </p:spPr>
          </p:pic>
          <p:pic>
            <p:nvPicPr>
              <p:cNvPr id="73" name="Picture 2"/>
              <p:cNvPicPr>
                <a:picLocks noChangeAspect="1" noChangeArrowheads="1"/>
              </p:cNvPicPr>
              <p:nvPr/>
            </p:nvPicPr>
            <p:blipFill>
              <a:blip r:embed="rId8" cstate="screen"/>
              <a:srcRect/>
              <a:stretch>
                <a:fillRect/>
              </a:stretch>
            </p:blipFill>
            <p:spPr bwMode="auto">
              <a:xfrm rot="16200000">
                <a:off x="6035598" y="5030023"/>
                <a:ext cx="876298" cy="1234514"/>
              </a:xfrm>
              <a:prstGeom prst="rect">
                <a:avLst/>
              </a:prstGeom>
              <a:noFill/>
              <a:ln w="9525">
                <a:solidFill>
                  <a:schemeClr val="bg1"/>
                </a:solidFill>
                <a:miter lim="800000"/>
                <a:headEnd/>
                <a:tailEnd/>
              </a:ln>
              <a:scene3d>
                <a:camera prst="orthographicFront">
                  <a:rot lat="20104912" lon="17070357" rev="21240000"/>
                </a:camera>
                <a:lightRig rig="threePt" dir="t"/>
              </a:scene3d>
            </p:spPr>
          </p:pic>
          <p:pic>
            <p:nvPicPr>
              <p:cNvPr id="74" name="Picture 2"/>
              <p:cNvPicPr>
                <a:picLocks noChangeAspect="1" noChangeArrowheads="1"/>
              </p:cNvPicPr>
              <p:nvPr/>
            </p:nvPicPr>
            <p:blipFill>
              <a:blip r:embed="rId8" cstate="screen"/>
              <a:srcRect/>
              <a:stretch>
                <a:fillRect/>
              </a:stretch>
            </p:blipFill>
            <p:spPr bwMode="auto">
              <a:xfrm rot="16200000">
                <a:off x="5824420" y="5030023"/>
                <a:ext cx="876298" cy="1234514"/>
              </a:xfrm>
              <a:prstGeom prst="rect">
                <a:avLst/>
              </a:prstGeom>
              <a:noFill/>
              <a:ln w="9525">
                <a:solidFill>
                  <a:schemeClr val="bg1"/>
                </a:solidFill>
                <a:miter lim="800000"/>
                <a:headEnd/>
                <a:tailEnd/>
              </a:ln>
              <a:scene3d>
                <a:camera prst="orthographicFront">
                  <a:rot lat="20104912" lon="17070357" rev="21060000"/>
                </a:camera>
                <a:lightRig rig="threePt" dir="t"/>
              </a:scene3d>
            </p:spPr>
          </p:pic>
          <p:pic>
            <p:nvPicPr>
              <p:cNvPr id="75" name="Picture 2"/>
              <p:cNvPicPr>
                <a:picLocks noChangeAspect="1" noChangeArrowheads="1"/>
              </p:cNvPicPr>
              <p:nvPr/>
            </p:nvPicPr>
            <p:blipFill>
              <a:blip r:embed="rId8" cstate="screen"/>
              <a:srcRect/>
              <a:stretch>
                <a:fillRect/>
              </a:stretch>
            </p:blipFill>
            <p:spPr bwMode="auto">
              <a:xfrm rot="16200000">
                <a:off x="5613242" y="5030023"/>
                <a:ext cx="876298" cy="1234514"/>
              </a:xfrm>
              <a:prstGeom prst="rect">
                <a:avLst/>
              </a:prstGeom>
              <a:noFill/>
              <a:ln w="9525">
                <a:solidFill>
                  <a:schemeClr val="bg1"/>
                </a:solidFill>
                <a:miter lim="800000"/>
                <a:headEnd/>
                <a:tailEnd/>
              </a:ln>
              <a:scene3d>
                <a:camera prst="orthographicFront">
                  <a:rot lat="20104912" lon="17070357" rev="20880000"/>
                </a:camera>
                <a:lightRig rig="threePt" dir="t"/>
              </a:scene3d>
            </p:spPr>
          </p:pic>
          <p:pic>
            <p:nvPicPr>
              <p:cNvPr id="76" name="Picture 2"/>
              <p:cNvPicPr>
                <a:picLocks noChangeAspect="1" noChangeArrowheads="1"/>
              </p:cNvPicPr>
              <p:nvPr/>
            </p:nvPicPr>
            <p:blipFill>
              <a:blip r:embed="rId8" cstate="screen"/>
              <a:srcRect/>
              <a:stretch>
                <a:fillRect/>
              </a:stretch>
            </p:blipFill>
            <p:spPr bwMode="auto">
              <a:xfrm rot="16200000">
                <a:off x="5402064" y="5030023"/>
                <a:ext cx="876298" cy="1234514"/>
              </a:xfrm>
              <a:prstGeom prst="rect">
                <a:avLst/>
              </a:prstGeom>
              <a:noFill/>
              <a:ln w="9525">
                <a:solidFill>
                  <a:schemeClr val="bg1"/>
                </a:solidFill>
                <a:miter lim="800000"/>
                <a:headEnd/>
                <a:tailEnd/>
              </a:ln>
              <a:scene3d>
                <a:camera prst="orthographicFront">
                  <a:rot lat="20104912" lon="17070357" rev="20700000"/>
                </a:camera>
                <a:lightRig rig="threePt" dir="t"/>
              </a:scene3d>
            </p:spPr>
          </p:pic>
          <p:pic>
            <p:nvPicPr>
              <p:cNvPr id="77" name="Picture 2"/>
              <p:cNvPicPr>
                <a:picLocks noChangeAspect="1" noChangeArrowheads="1"/>
              </p:cNvPicPr>
              <p:nvPr/>
            </p:nvPicPr>
            <p:blipFill>
              <a:blip r:embed="rId8" cstate="screen"/>
              <a:srcRect/>
              <a:stretch>
                <a:fillRect/>
              </a:stretch>
            </p:blipFill>
            <p:spPr bwMode="auto">
              <a:xfrm rot="16200000">
                <a:off x="5190886" y="5030023"/>
                <a:ext cx="876298" cy="1234514"/>
              </a:xfrm>
              <a:prstGeom prst="rect">
                <a:avLst/>
              </a:prstGeom>
              <a:noFill/>
              <a:ln w="9525">
                <a:solidFill>
                  <a:schemeClr val="bg1"/>
                </a:solidFill>
                <a:miter lim="800000"/>
                <a:headEnd/>
                <a:tailEnd/>
              </a:ln>
              <a:scene3d>
                <a:camera prst="orthographicFront">
                  <a:rot lat="20104912" lon="17070357" rev="20520000"/>
                </a:camera>
                <a:lightRig rig="threePt" dir="t"/>
              </a:scene3d>
            </p:spPr>
          </p:pic>
          <p:pic>
            <p:nvPicPr>
              <p:cNvPr id="78" name="Picture 2"/>
              <p:cNvPicPr>
                <a:picLocks noChangeAspect="1" noChangeArrowheads="1"/>
              </p:cNvPicPr>
              <p:nvPr/>
            </p:nvPicPr>
            <p:blipFill>
              <a:blip r:embed="rId8" cstate="screen"/>
              <a:srcRect/>
              <a:stretch>
                <a:fillRect/>
              </a:stretch>
            </p:blipFill>
            <p:spPr bwMode="auto">
              <a:xfrm rot="16200000">
                <a:off x="4979708" y="5030023"/>
                <a:ext cx="876298" cy="1234514"/>
              </a:xfrm>
              <a:prstGeom prst="rect">
                <a:avLst/>
              </a:prstGeom>
              <a:noFill/>
              <a:ln w="9525">
                <a:solidFill>
                  <a:schemeClr val="bg1"/>
                </a:solidFill>
                <a:miter lim="800000"/>
                <a:headEnd/>
                <a:tailEnd/>
              </a:ln>
              <a:scene3d>
                <a:camera prst="orthographicFront">
                  <a:rot lat="20104912" lon="17070357" rev="20460000"/>
                </a:camera>
                <a:lightRig rig="threePt" dir="t"/>
              </a:scene3d>
            </p:spPr>
          </p:pic>
        </p:grpSp>
        <p:sp>
          <p:nvSpPr>
            <p:cNvPr id="80" name="TextBox 79"/>
            <p:cNvSpPr txBox="1"/>
            <p:nvPr/>
          </p:nvSpPr>
          <p:spPr>
            <a:xfrm>
              <a:off x="5692631" y="5982799"/>
              <a:ext cx="2406941" cy="400110"/>
            </a:xfrm>
            <a:prstGeom prst="rect">
              <a:avLst/>
            </a:prstGeom>
            <a:noFill/>
          </p:spPr>
          <p:txBody>
            <a:bodyPr wrap="none" rtlCol="0">
              <a:spAutoFit/>
            </a:bodyPr>
            <a:lstStyle/>
            <a:p>
              <a:pPr algn="ctr"/>
              <a:r>
                <a:rPr lang="en-US" sz="2000" b="1" dirty="0" smtClean="0">
                  <a:solidFill>
                    <a:prstClr val="white"/>
                  </a:solidFill>
                </a:rPr>
                <a:t>15 Projection Images</a:t>
              </a:r>
              <a:endParaRPr lang="en-US" sz="2000" b="1" dirty="0">
                <a:solidFill>
                  <a:prstClr val="white"/>
                </a:solidFill>
              </a:endParaRPr>
            </a:p>
          </p:txBody>
        </p:sp>
      </p:grpSp>
      <p:grpSp>
        <p:nvGrpSpPr>
          <p:cNvPr id="107" name="Group 106"/>
          <p:cNvGrpSpPr/>
          <p:nvPr/>
        </p:nvGrpSpPr>
        <p:grpSpPr>
          <a:xfrm>
            <a:off x="4990322" y="2971800"/>
            <a:ext cx="2432129" cy="2160240"/>
            <a:chOff x="4634722" y="2640360"/>
            <a:chExt cx="2432129" cy="2160240"/>
          </a:xfrm>
        </p:grpSpPr>
        <p:sp>
          <p:nvSpPr>
            <p:cNvPr id="81" name="TextBox 80"/>
            <p:cNvSpPr txBox="1"/>
            <p:nvPr/>
          </p:nvSpPr>
          <p:spPr>
            <a:xfrm>
              <a:off x="4634722" y="3392269"/>
              <a:ext cx="1787733" cy="707886"/>
            </a:xfrm>
            <a:prstGeom prst="rect">
              <a:avLst/>
            </a:prstGeom>
            <a:noFill/>
          </p:spPr>
          <p:txBody>
            <a:bodyPr wrap="none" rtlCol="0">
              <a:spAutoFit/>
            </a:bodyPr>
            <a:lstStyle/>
            <a:p>
              <a:r>
                <a:rPr lang="en-US" sz="2000" b="1" dirty="0" smtClean="0">
                  <a:solidFill>
                    <a:srgbClr val="E4E9EF">
                      <a:lumMod val="60000"/>
                      <a:lumOff val="40000"/>
                    </a:srgbClr>
                  </a:solidFill>
                </a:rPr>
                <a:t>Reconstruction</a:t>
              </a:r>
              <a:br>
                <a:rPr lang="en-US" sz="2000" b="1" dirty="0" smtClean="0">
                  <a:solidFill>
                    <a:srgbClr val="E4E9EF">
                      <a:lumMod val="60000"/>
                      <a:lumOff val="40000"/>
                    </a:srgbClr>
                  </a:solidFill>
                </a:rPr>
              </a:br>
              <a:r>
                <a:rPr lang="en-US" sz="2000" b="1" dirty="0" smtClean="0">
                  <a:solidFill>
                    <a:srgbClr val="E4E9EF">
                      <a:lumMod val="60000"/>
                      <a:lumOff val="40000"/>
                    </a:srgbClr>
                  </a:solidFill>
                </a:rPr>
                <a:t>Algorithm</a:t>
              </a:r>
            </a:p>
          </p:txBody>
        </p:sp>
        <p:sp>
          <p:nvSpPr>
            <p:cNvPr id="103" name="Down Arrow 102"/>
            <p:cNvSpPr/>
            <p:nvPr/>
          </p:nvSpPr>
          <p:spPr>
            <a:xfrm flipV="1">
              <a:off x="6471349" y="2640360"/>
              <a:ext cx="595502" cy="2160240"/>
            </a:xfrm>
            <a:prstGeom prst="downArrow">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46" name="Group 45"/>
          <p:cNvGrpSpPr/>
          <p:nvPr/>
        </p:nvGrpSpPr>
        <p:grpSpPr>
          <a:xfrm>
            <a:off x="5918249" y="1241294"/>
            <a:ext cx="2397195" cy="1893332"/>
            <a:chOff x="5621304" y="849868"/>
            <a:chExt cx="2397195" cy="1893332"/>
          </a:xfrm>
        </p:grpSpPr>
        <p:grpSp>
          <p:nvGrpSpPr>
            <p:cNvPr id="47" name="Group 34"/>
            <p:cNvGrpSpPr/>
            <p:nvPr/>
          </p:nvGrpSpPr>
          <p:grpSpPr>
            <a:xfrm>
              <a:off x="5951163" y="1064783"/>
              <a:ext cx="1737474" cy="1678417"/>
              <a:chOff x="1573369" y="697994"/>
              <a:chExt cx="1737474" cy="1678417"/>
            </a:xfrm>
          </p:grpSpPr>
          <p:pic>
            <p:nvPicPr>
              <p:cNvPr id="49" name="Picture 2"/>
              <p:cNvPicPr>
                <a:picLocks noChangeAspect="1" noChangeArrowheads="1"/>
              </p:cNvPicPr>
              <p:nvPr/>
            </p:nvPicPr>
            <p:blipFill>
              <a:blip r:embed="rId9" cstate="screen"/>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0" name="Picture 2"/>
              <p:cNvPicPr>
                <a:picLocks noChangeAspect="1" noChangeArrowheads="1"/>
              </p:cNvPicPr>
              <p:nvPr/>
            </p:nvPicPr>
            <p:blipFill>
              <a:blip r:embed="rId9" cstate="screen"/>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1" name="Picture 2"/>
              <p:cNvPicPr>
                <a:picLocks noChangeAspect="1" noChangeArrowheads="1"/>
              </p:cNvPicPr>
              <p:nvPr/>
            </p:nvPicPr>
            <p:blipFill>
              <a:blip r:embed="rId9" cstate="screen"/>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3" name="Picture 2"/>
              <p:cNvPicPr>
                <a:picLocks noChangeAspect="1" noChangeArrowheads="1"/>
              </p:cNvPicPr>
              <p:nvPr/>
            </p:nvPicPr>
            <p:blipFill>
              <a:blip r:embed="rId9" cstate="screen"/>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4" name="Picture 2"/>
              <p:cNvPicPr>
                <a:picLocks noChangeAspect="1" noChangeArrowheads="1"/>
              </p:cNvPicPr>
              <p:nvPr/>
            </p:nvPicPr>
            <p:blipFill>
              <a:blip r:embed="rId9" cstate="screen"/>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6" name="Picture 2"/>
              <p:cNvPicPr>
                <a:picLocks noChangeAspect="1" noChangeArrowheads="1"/>
              </p:cNvPicPr>
              <p:nvPr/>
            </p:nvPicPr>
            <p:blipFill>
              <a:blip r:embed="rId9" cstate="screen"/>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7" name="Picture 2"/>
              <p:cNvPicPr>
                <a:picLocks noChangeAspect="1" noChangeArrowheads="1"/>
              </p:cNvPicPr>
              <p:nvPr/>
            </p:nvPicPr>
            <p:blipFill>
              <a:blip r:embed="rId9" cstate="screen"/>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9" name="Picture 2"/>
              <p:cNvPicPr>
                <a:picLocks noChangeAspect="1" noChangeArrowheads="1"/>
              </p:cNvPicPr>
              <p:nvPr/>
            </p:nvPicPr>
            <p:blipFill>
              <a:blip r:embed="rId9" cstate="screen"/>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0" name="Picture 2"/>
              <p:cNvPicPr>
                <a:picLocks noChangeAspect="1" noChangeArrowheads="1"/>
              </p:cNvPicPr>
              <p:nvPr/>
            </p:nvPicPr>
            <p:blipFill>
              <a:blip r:embed="rId9" cstate="screen"/>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2" name="Picture 2"/>
              <p:cNvPicPr>
                <a:picLocks noChangeAspect="1" noChangeArrowheads="1"/>
              </p:cNvPicPr>
              <p:nvPr/>
            </p:nvPicPr>
            <p:blipFill>
              <a:blip r:embed="rId9" cstate="screen"/>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3" name="Picture 2"/>
              <p:cNvPicPr>
                <a:picLocks noChangeAspect="1" noChangeArrowheads="1"/>
              </p:cNvPicPr>
              <p:nvPr/>
            </p:nvPicPr>
            <p:blipFill>
              <a:blip r:embed="rId9" cstate="screen"/>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5" name="Picture 2"/>
              <p:cNvPicPr>
                <a:picLocks noChangeAspect="1" noChangeArrowheads="1"/>
              </p:cNvPicPr>
              <p:nvPr/>
            </p:nvPicPr>
            <p:blipFill>
              <a:blip r:embed="rId9" cstate="screen"/>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48" name="TextBox 47"/>
            <p:cNvSpPr txBox="1"/>
            <p:nvPr/>
          </p:nvSpPr>
          <p:spPr>
            <a:xfrm>
              <a:off x="5621304" y="849868"/>
              <a:ext cx="2397195" cy="400110"/>
            </a:xfrm>
            <a:prstGeom prst="rect">
              <a:avLst/>
            </a:prstGeom>
            <a:noFill/>
          </p:spPr>
          <p:txBody>
            <a:bodyPr wrap="none" rtlCol="0">
              <a:spAutoFit/>
            </a:bodyPr>
            <a:lstStyle/>
            <a:p>
              <a:pPr algn="ctr"/>
              <a:r>
                <a:rPr lang="en-US" sz="2000" b="1" dirty="0" smtClean="0">
                  <a:solidFill>
                    <a:prstClr val="white"/>
                  </a:solidFill>
                </a:rPr>
                <a:t>Tomosynthesis Slices</a:t>
              </a:r>
              <a:endParaRPr lang="en-US" sz="2000" b="1" dirty="0">
                <a:solidFill>
                  <a:prstClr val="white"/>
                </a:solidFill>
              </a:endParaRPr>
            </a:p>
          </p:txBody>
        </p:sp>
      </p:grpSp>
      <p:sp>
        <p:nvSpPr>
          <p:cNvPr id="6" name="Slide Number Placeholder 5"/>
          <p:cNvSpPr>
            <a:spLocks noGrp="1"/>
          </p:cNvSpPr>
          <p:nvPr>
            <p:ph type="sldNum" sz="quarter" idx="4"/>
          </p:nvPr>
        </p:nvSpPr>
        <p:spPr/>
        <p:txBody>
          <a:bodyPr/>
          <a:lstStyle/>
          <a:p>
            <a:pPr algn="ctr"/>
            <a:fld id="{6453F95C-7FA8-E048-BEDD-3F6B9882286F}" type="slidenum">
              <a:rPr lang="en-US" smtClean="0"/>
              <a:pPr algn="ctr"/>
              <a:t>32</a:t>
            </a:fld>
            <a:endParaRPr lang="en-US" dirty="0"/>
          </a:p>
        </p:txBody>
      </p:sp>
    </p:spTree>
    <p:extLst>
      <p:ext uri="{BB962C8B-B14F-4D97-AF65-F5344CB8AC3E}">
        <p14:creationId xmlns:p14="http://schemas.microsoft.com/office/powerpoint/2010/main" val="358814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8454571" cy="820903"/>
          </a:xfrm>
        </p:spPr>
        <p:txBody>
          <a:bodyPr>
            <a:normAutofit/>
          </a:bodyPr>
          <a:lstStyle/>
          <a:p>
            <a:r>
              <a:rPr lang="en-US" sz="2800" dirty="0"/>
              <a:t>Generating 2D Images with Synthesized 2D image</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4248633796"/>
              </p:ext>
            </p:extLst>
          </p:nvPr>
        </p:nvGraphicFramePr>
        <p:xfrm>
          <a:off x="347472" y="1600201"/>
          <a:ext cx="4154541"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 name="Picture 2"/>
          <p:cNvPicPr>
            <a:picLocks noChangeAspect="1" noChangeArrowheads="1"/>
          </p:cNvPicPr>
          <p:nvPr/>
        </p:nvPicPr>
        <p:blipFill>
          <a:blip r:embed="rId8" cstate="screen"/>
          <a:srcRect/>
          <a:stretch>
            <a:fillRect/>
          </a:stretch>
        </p:blipFill>
        <p:spPr bwMode="auto">
          <a:xfrm rot="5400000" flipV="1">
            <a:off x="6627566" y="4534050"/>
            <a:ext cx="762300" cy="1600200"/>
          </a:xfrm>
          <a:prstGeom prst="rect">
            <a:avLst/>
          </a:prstGeom>
          <a:noFill/>
          <a:ln w="9525">
            <a:noFill/>
            <a:miter lim="800000"/>
            <a:headEnd/>
            <a:tailEnd/>
          </a:ln>
          <a:scene3d>
            <a:camera prst="orthographicFront">
              <a:rot lat="18686919" lon="3289284" rev="993112"/>
            </a:camera>
            <a:lightRig rig="threePt" dir="t"/>
          </a:scene3d>
        </p:spPr>
      </p:pic>
      <p:sp>
        <p:nvSpPr>
          <p:cNvPr id="43" name="TextBox 42"/>
          <p:cNvSpPr txBox="1"/>
          <p:nvPr/>
        </p:nvSpPr>
        <p:spPr>
          <a:xfrm>
            <a:off x="5921835" y="5770685"/>
            <a:ext cx="2235227" cy="369332"/>
          </a:xfrm>
          <a:prstGeom prst="rect">
            <a:avLst/>
          </a:prstGeom>
          <a:noFill/>
        </p:spPr>
        <p:txBody>
          <a:bodyPr wrap="none" rtlCol="0">
            <a:spAutoFit/>
          </a:bodyPr>
          <a:lstStyle/>
          <a:p>
            <a:r>
              <a:rPr lang="en-US" b="1" dirty="0" smtClean="0">
                <a:solidFill>
                  <a:srgbClr val="E4E9EF">
                    <a:lumMod val="60000"/>
                    <a:lumOff val="40000"/>
                  </a:srgbClr>
                </a:solidFill>
              </a:rPr>
              <a:t>Generated 2D Images</a:t>
            </a:r>
            <a:endParaRPr lang="en-US" b="1" dirty="0">
              <a:solidFill>
                <a:srgbClr val="E4E9EF">
                  <a:lumMod val="60000"/>
                  <a:lumOff val="40000"/>
                </a:srgbClr>
              </a:solidFill>
            </a:endParaRPr>
          </a:p>
        </p:txBody>
      </p:sp>
      <p:grpSp>
        <p:nvGrpSpPr>
          <p:cNvPr id="111" name="Group 110"/>
          <p:cNvGrpSpPr/>
          <p:nvPr/>
        </p:nvGrpSpPr>
        <p:grpSpPr>
          <a:xfrm>
            <a:off x="5516615" y="3048000"/>
            <a:ext cx="1792490" cy="1828800"/>
            <a:chOff x="5288015" y="2971800"/>
            <a:chExt cx="1792490" cy="1828800"/>
          </a:xfrm>
        </p:grpSpPr>
        <p:sp>
          <p:nvSpPr>
            <p:cNvPr id="41" name="Down Arrow 40"/>
            <p:cNvSpPr/>
            <p:nvPr/>
          </p:nvSpPr>
          <p:spPr>
            <a:xfrm>
              <a:off x="6485003" y="2971800"/>
              <a:ext cx="595502" cy="1828800"/>
            </a:xfrm>
            <a:prstGeom prst="downArrow">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2" name="TextBox 61"/>
            <p:cNvSpPr txBox="1"/>
            <p:nvPr/>
          </p:nvSpPr>
          <p:spPr>
            <a:xfrm>
              <a:off x="5288015" y="3392269"/>
              <a:ext cx="1139415" cy="646331"/>
            </a:xfrm>
            <a:prstGeom prst="rect">
              <a:avLst/>
            </a:prstGeom>
            <a:noFill/>
          </p:spPr>
          <p:txBody>
            <a:bodyPr wrap="none" rtlCol="0">
              <a:spAutoFit/>
            </a:bodyPr>
            <a:lstStyle/>
            <a:p>
              <a:r>
                <a:rPr lang="en-US" b="1" dirty="0" smtClean="0">
                  <a:solidFill>
                    <a:srgbClr val="E4E9EF">
                      <a:lumMod val="60000"/>
                      <a:lumOff val="40000"/>
                    </a:srgbClr>
                  </a:solidFill>
                </a:rPr>
                <a:t>Software</a:t>
              </a:r>
            </a:p>
            <a:p>
              <a:pPr algn="r"/>
              <a:r>
                <a:rPr lang="en-US" b="1" dirty="0" smtClean="0">
                  <a:solidFill>
                    <a:srgbClr val="E4E9EF">
                      <a:lumMod val="60000"/>
                      <a:lumOff val="40000"/>
                    </a:srgbClr>
                  </a:solidFill>
                </a:rPr>
                <a:t>Algorithm</a:t>
              </a:r>
            </a:p>
          </p:txBody>
        </p:sp>
      </p:grpSp>
      <p:grpSp>
        <p:nvGrpSpPr>
          <p:cNvPr id="63" name="Group 62"/>
          <p:cNvGrpSpPr/>
          <p:nvPr/>
        </p:nvGrpSpPr>
        <p:grpSpPr>
          <a:xfrm>
            <a:off x="5873967" y="1270857"/>
            <a:ext cx="2397195" cy="1893332"/>
            <a:chOff x="5621304" y="849868"/>
            <a:chExt cx="2397195" cy="1893332"/>
          </a:xfrm>
        </p:grpSpPr>
        <p:grpSp>
          <p:nvGrpSpPr>
            <p:cNvPr id="65" name="Group 34"/>
            <p:cNvGrpSpPr/>
            <p:nvPr/>
          </p:nvGrpSpPr>
          <p:grpSpPr>
            <a:xfrm>
              <a:off x="5951163" y="1064783"/>
              <a:ext cx="1737474" cy="1678417"/>
              <a:chOff x="1573369" y="697994"/>
              <a:chExt cx="1737474" cy="1678417"/>
            </a:xfrm>
          </p:grpSpPr>
          <p:pic>
            <p:nvPicPr>
              <p:cNvPr id="67" name="Picture 2"/>
              <p:cNvPicPr>
                <a:picLocks noChangeAspect="1" noChangeArrowheads="1"/>
              </p:cNvPicPr>
              <p:nvPr/>
            </p:nvPicPr>
            <p:blipFill>
              <a:blip r:embed="rId9" cstate="screen"/>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83" name="Picture 2"/>
              <p:cNvPicPr>
                <a:picLocks noChangeAspect="1" noChangeArrowheads="1"/>
              </p:cNvPicPr>
              <p:nvPr/>
            </p:nvPicPr>
            <p:blipFill>
              <a:blip r:embed="rId9" cstate="screen"/>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8" name="Picture 2"/>
              <p:cNvPicPr>
                <a:picLocks noChangeAspect="1" noChangeArrowheads="1"/>
              </p:cNvPicPr>
              <p:nvPr/>
            </p:nvPicPr>
            <p:blipFill>
              <a:blip r:embed="rId9" cstate="screen"/>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9" name="Picture 2"/>
              <p:cNvPicPr>
                <a:picLocks noChangeAspect="1" noChangeArrowheads="1"/>
              </p:cNvPicPr>
              <p:nvPr/>
            </p:nvPicPr>
            <p:blipFill>
              <a:blip r:embed="rId9" cstate="screen"/>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0" name="Picture 2"/>
              <p:cNvPicPr>
                <a:picLocks noChangeAspect="1" noChangeArrowheads="1"/>
              </p:cNvPicPr>
              <p:nvPr/>
            </p:nvPicPr>
            <p:blipFill>
              <a:blip r:embed="rId9" cstate="screen"/>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1" name="Picture 2"/>
              <p:cNvPicPr>
                <a:picLocks noChangeAspect="1" noChangeArrowheads="1"/>
              </p:cNvPicPr>
              <p:nvPr/>
            </p:nvPicPr>
            <p:blipFill>
              <a:blip r:embed="rId9" cstate="screen"/>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2" name="Picture 2"/>
              <p:cNvPicPr>
                <a:picLocks noChangeAspect="1" noChangeArrowheads="1"/>
              </p:cNvPicPr>
              <p:nvPr/>
            </p:nvPicPr>
            <p:blipFill>
              <a:blip r:embed="rId9" cstate="screen"/>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3" name="Picture 2"/>
              <p:cNvPicPr>
                <a:picLocks noChangeAspect="1" noChangeArrowheads="1"/>
              </p:cNvPicPr>
              <p:nvPr/>
            </p:nvPicPr>
            <p:blipFill>
              <a:blip r:embed="rId9" cstate="screen"/>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4" name="Picture 2"/>
              <p:cNvPicPr>
                <a:picLocks noChangeAspect="1" noChangeArrowheads="1"/>
              </p:cNvPicPr>
              <p:nvPr/>
            </p:nvPicPr>
            <p:blipFill>
              <a:blip r:embed="rId9" cstate="screen"/>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5" name="Picture 2"/>
              <p:cNvPicPr>
                <a:picLocks noChangeAspect="1" noChangeArrowheads="1"/>
              </p:cNvPicPr>
              <p:nvPr/>
            </p:nvPicPr>
            <p:blipFill>
              <a:blip r:embed="rId9" cstate="screen"/>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6" name="Picture 2"/>
              <p:cNvPicPr>
                <a:picLocks noChangeAspect="1" noChangeArrowheads="1"/>
              </p:cNvPicPr>
              <p:nvPr/>
            </p:nvPicPr>
            <p:blipFill>
              <a:blip r:embed="rId9" cstate="screen"/>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7" name="Picture 2"/>
              <p:cNvPicPr>
                <a:picLocks noChangeAspect="1" noChangeArrowheads="1"/>
              </p:cNvPicPr>
              <p:nvPr/>
            </p:nvPicPr>
            <p:blipFill>
              <a:blip r:embed="rId9" cstate="screen"/>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66" name="TextBox 65"/>
            <p:cNvSpPr txBox="1"/>
            <p:nvPr/>
          </p:nvSpPr>
          <p:spPr>
            <a:xfrm>
              <a:off x="5621304" y="849868"/>
              <a:ext cx="2397195" cy="400110"/>
            </a:xfrm>
            <a:prstGeom prst="rect">
              <a:avLst/>
            </a:prstGeom>
            <a:noFill/>
          </p:spPr>
          <p:txBody>
            <a:bodyPr wrap="none" rtlCol="0">
              <a:spAutoFit/>
            </a:bodyPr>
            <a:lstStyle/>
            <a:p>
              <a:pPr algn="ctr"/>
              <a:r>
                <a:rPr lang="en-US" sz="2000" b="1" dirty="0" smtClean="0">
                  <a:solidFill>
                    <a:srgbClr val="E4E9EF">
                      <a:lumMod val="60000"/>
                      <a:lumOff val="40000"/>
                    </a:srgbClr>
                  </a:solidFill>
                </a:rPr>
                <a:t>Tomosynthesis Slices</a:t>
              </a:r>
              <a:endParaRPr lang="en-US" sz="2000" b="1" dirty="0">
                <a:solidFill>
                  <a:srgbClr val="E4E9EF">
                    <a:lumMod val="60000"/>
                    <a:lumOff val="40000"/>
                  </a:srgbClr>
                </a:solidFill>
              </a:endParaRPr>
            </a:p>
          </p:txBody>
        </p:sp>
      </p:grpSp>
      <p:sp>
        <p:nvSpPr>
          <p:cNvPr id="6" name="Slide Number Placeholder 5"/>
          <p:cNvSpPr>
            <a:spLocks noGrp="1"/>
          </p:cNvSpPr>
          <p:nvPr>
            <p:ph type="sldNum" sz="quarter" idx="4"/>
          </p:nvPr>
        </p:nvSpPr>
        <p:spPr/>
        <p:txBody>
          <a:bodyPr/>
          <a:lstStyle/>
          <a:p>
            <a:pPr algn="ctr"/>
            <a:fld id="{6453F95C-7FA8-E048-BEDD-3F6B9882286F}" type="slidenum">
              <a:rPr lang="en-US" smtClean="0"/>
              <a:pPr algn="ctr"/>
              <a:t>33</a:t>
            </a:fld>
            <a:endParaRPr lang="en-US" dirty="0"/>
          </a:p>
        </p:txBody>
      </p:sp>
    </p:spTree>
    <p:extLst>
      <p:ext uri="{BB962C8B-B14F-4D97-AF65-F5344CB8AC3E}">
        <p14:creationId xmlns:p14="http://schemas.microsoft.com/office/powerpoint/2010/main" val="32638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graphicEl>
                                              <a:dgm id="{57571B7E-D387-4E7A-8E04-65A873711C39}"/>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graphicEl>
                                              <a:dgm id="{44C8C2B9-39FA-4693-BAA9-BBBD524A3268}"/>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graphicEl>
                                              <a:dgm id="{DC6356E2-A8B4-405C-BDF9-BEAA7B544445}"/>
                                            </p:graphic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graphicEl>
                                              <a:dgm id="{21D56CB8-D336-4748-B157-825A9CD2480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763" y="260991"/>
            <a:ext cx="8454571" cy="1143000"/>
          </a:xfrm>
        </p:spPr>
        <p:txBody>
          <a:bodyPr>
            <a:noAutofit/>
          </a:bodyPr>
          <a:lstStyle/>
          <a:p>
            <a:r>
              <a:rPr lang="en-US" sz="2800" b="1" dirty="0" smtClean="0"/>
              <a:t>FDA approval/ studies</a:t>
            </a:r>
            <a:endParaRPr lang="en-US" sz="2800" b="1" dirty="0"/>
          </a:p>
        </p:txBody>
      </p:sp>
      <p:sp>
        <p:nvSpPr>
          <p:cNvPr id="5" name="Content Placeholder 4"/>
          <p:cNvSpPr>
            <a:spLocks noGrp="1"/>
          </p:cNvSpPr>
          <p:nvPr>
            <p:ph sz="half" idx="1"/>
          </p:nvPr>
        </p:nvSpPr>
        <p:spPr/>
        <p:txBody>
          <a:bodyPr>
            <a:normAutofit/>
          </a:bodyPr>
          <a:lstStyle/>
          <a:p>
            <a:r>
              <a:rPr lang="en-US" sz="2400" b="1" dirty="0" smtClean="0"/>
              <a:t>Positively moved </a:t>
            </a:r>
            <a:r>
              <a:rPr lang="en-US" sz="2400" b="1" dirty="0"/>
              <a:t>the </a:t>
            </a:r>
            <a:r>
              <a:rPr lang="en-US" sz="2400" b="1" dirty="0" smtClean="0"/>
              <a:t>ROC curve, significantly </a:t>
            </a:r>
          </a:p>
          <a:p>
            <a:pPr marL="342900" lvl="1" indent="-342900">
              <a:buFont typeface="Arial" panose="020B0604020202020204" pitchFamily="34" charset="0"/>
              <a:buChar char="•"/>
            </a:pPr>
            <a:r>
              <a:rPr lang="en-US" sz="2000" dirty="0" smtClean="0"/>
              <a:t>All radiologists, regardless of experience/volume</a:t>
            </a:r>
          </a:p>
          <a:p>
            <a:pPr lvl="1"/>
            <a:endParaRPr lang="en-US" dirty="0"/>
          </a:p>
          <a:p>
            <a:r>
              <a:rPr lang="en-US" sz="2400" b="1" dirty="0"/>
              <a:t>Significant impact on all breast densities</a:t>
            </a:r>
          </a:p>
          <a:p>
            <a:pPr marL="342900" lvl="1" indent="-342900">
              <a:buFont typeface="Arial" panose="020B0604020202020204" pitchFamily="34" charset="0"/>
              <a:buChar char="•"/>
            </a:pPr>
            <a:r>
              <a:rPr lang="en-US" sz="2000" dirty="0" smtClean="0"/>
              <a:t>Fatty Breasts</a:t>
            </a:r>
          </a:p>
          <a:p>
            <a:pPr marL="342900" lvl="1" indent="-342900">
              <a:buFont typeface="Arial" panose="020B0604020202020204" pitchFamily="34" charset="0"/>
              <a:buChar char="•"/>
            </a:pPr>
            <a:r>
              <a:rPr lang="en-US" sz="2000" dirty="0" smtClean="0"/>
              <a:t>Dense Breasts</a:t>
            </a:r>
            <a:endParaRPr lang="en-US" sz="2000" dirty="0"/>
          </a:p>
          <a:p>
            <a:endParaRPr lang="en-US" sz="2000" dirty="0"/>
          </a:p>
        </p:txBody>
      </p:sp>
      <p:sp>
        <p:nvSpPr>
          <p:cNvPr id="2" name="Slide Number Placeholder 1"/>
          <p:cNvSpPr>
            <a:spLocks noGrp="1"/>
          </p:cNvSpPr>
          <p:nvPr>
            <p:ph type="sldNum" sz="quarter" idx="4"/>
          </p:nvPr>
        </p:nvSpPr>
        <p:spPr>
          <a:prstGeom prst="rect">
            <a:avLst/>
          </a:prstGeom>
        </p:spPr>
        <p:txBody>
          <a:bodyPr/>
          <a:lstStyle/>
          <a:p>
            <a:r>
              <a:rPr lang="en-US" dirty="0" smtClean="0"/>
              <a:t>    </a:t>
            </a:r>
            <a:fld id="{69E57DC2-970A-4B3E-BB1C-7A09969E49DF}" type="slidenum">
              <a:rPr lang="en-US" smtClean="0"/>
              <a:t>34</a:t>
            </a:fld>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72" t="20995" r="18476" b="6641"/>
          <a:stretch/>
        </p:blipFill>
        <p:spPr bwMode="auto">
          <a:xfrm>
            <a:off x="5559200" y="433404"/>
            <a:ext cx="2267108" cy="217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66" t="21436" r="18711" b="7227"/>
          <a:stretch/>
        </p:blipFill>
        <p:spPr bwMode="auto">
          <a:xfrm>
            <a:off x="6973685" y="3428999"/>
            <a:ext cx="2120754"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66" t="21436" r="18711" b="7227"/>
          <a:stretch/>
        </p:blipFill>
        <p:spPr bwMode="auto">
          <a:xfrm>
            <a:off x="4572000" y="3429000"/>
            <a:ext cx="2120754"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33702" y="2650122"/>
            <a:ext cx="2542309" cy="338554"/>
          </a:xfrm>
          <a:prstGeom prst="rect">
            <a:avLst/>
          </a:prstGeom>
          <a:noFill/>
        </p:spPr>
        <p:txBody>
          <a:bodyPr wrap="square" rtlCol="0">
            <a:spAutoFit/>
          </a:bodyPr>
          <a:lstStyle/>
          <a:p>
            <a:pPr algn="ctr"/>
            <a:r>
              <a:rPr lang="en-US" sz="1600" b="1" dirty="0" smtClean="0"/>
              <a:t>Pooled ROC: All Cases</a:t>
            </a:r>
            <a:endParaRPr lang="en-US" sz="1600" b="1" dirty="0"/>
          </a:p>
        </p:txBody>
      </p:sp>
      <p:sp>
        <p:nvSpPr>
          <p:cNvPr id="12" name="TextBox 11"/>
          <p:cNvSpPr txBox="1"/>
          <p:nvPr/>
        </p:nvSpPr>
        <p:spPr>
          <a:xfrm>
            <a:off x="6646198" y="5479176"/>
            <a:ext cx="2542309" cy="584775"/>
          </a:xfrm>
          <a:prstGeom prst="rect">
            <a:avLst/>
          </a:prstGeom>
          <a:noFill/>
        </p:spPr>
        <p:txBody>
          <a:bodyPr wrap="square" rtlCol="0">
            <a:spAutoFit/>
          </a:bodyPr>
          <a:lstStyle/>
          <a:p>
            <a:pPr algn="ctr"/>
            <a:r>
              <a:rPr lang="en-US" sz="1600" b="1" dirty="0" smtClean="0"/>
              <a:t>Pooled ROC:</a:t>
            </a:r>
          </a:p>
          <a:p>
            <a:pPr algn="ctr"/>
            <a:r>
              <a:rPr lang="en-US" sz="1600" b="1" dirty="0" smtClean="0"/>
              <a:t> Fatty Breasts</a:t>
            </a:r>
            <a:endParaRPr lang="en-US" sz="1600" b="1" dirty="0"/>
          </a:p>
        </p:txBody>
      </p:sp>
      <p:sp>
        <p:nvSpPr>
          <p:cNvPr id="14" name="TextBox 13"/>
          <p:cNvSpPr txBox="1"/>
          <p:nvPr/>
        </p:nvSpPr>
        <p:spPr>
          <a:xfrm>
            <a:off x="4361222" y="5479176"/>
            <a:ext cx="2542309" cy="584775"/>
          </a:xfrm>
          <a:prstGeom prst="rect">
            <a:avLst/>
          </a:prstGeom>
          <a:noFill/>
        </p:spPr>
        <p:txBody>
          <a:bodyPr wrap="square" rtlCol="0">
            <a:spAutoFit/>
          </a:bodyPr>
          <a:lstStyle/>
          <a:p>
            <a:pPr algn="ctr"/>
            <a:r>
              <a:rPr lang="en-US" sz="1600" b="1" dirty="0" smtClean="0"/>
              <a:t>Pooled ROC: </a:t>
            </a:r>
          </a:p>
          <a:p>
            <a:pPr algn="ctr"/>
            <a:r>
              <a:rPr lang="en-US" sz="1600" b="1" dirty="0" smtClean="0"/>
              <a:t>Dense Breasts</a:t>
            </a:r>
            <a:endParaRPr lang="en-US" sz="1600" b="1" dirty="0"/>
          </a:p>
        </p:txBody>
      </p:sp>
      <p:sp>
        <p:nvSpPr>
          <p:cNvPr id="3" name="TextBox 2"/>
          <p:cNvSpPr txBox="1"/>
          <p:nvPr/>
        </p:nvSpPr>
        <p:spPr>
          <a:xfrm>
            <a:off x="428625" y="5479176"/>
            <a:ext cx="3552825" cy="646331"/>
          </a:xfrm>
          <a:prstGeom prst="rect">
            <a:avLst/>
          </a:prstGeom>
          <a:noFill/>
        </p:spPr>
        <p:txBody>
          <a:bodyPr wrap="square" rtlCol="0">
            <a:spAutoFit/>
          </a:bodyPr>
          <a:lstStyle/>
          <a:p>
            <a:r>
              <a:rPr lang="en-US" dirty="0" smtClean="0">
                <a:solidFill>
                  <a:schemeClr val="accent5">
                    <a:lumMod val="20000"/>
                    <a:lumOff val="80000"/>
                  </a:schemeClr>
                </a:solidFill>
              </a:rPr>
              <a:t>All studies performed on Hologic 3D  Mammography</a:t>
            </a:r>
            <a:r>
              <a:rPr lang="en-US" baseline="30000" dirty="0" smtClean="0">
                <a:solidFill>
                  <a:schemeClr val="accent5">
                    <a:lumMod val="20000"/>
                    <a:lumOff val="80000"/>
                  </a:schemeClr>
                </a:solidFill>
                <a:latin typeface="Arial" panose="020B0604020202020204" pitchFamily="34" charset="0"/>
                <a:cs typeface="Arial" panose="020B0604020202020204" pitchFamily="34" charset="0"/>
              </a:rPr>
              <a:t>™</a:t>
            </a:r>
            <a:r>
              <a:rPr lang="en-US" dirty="0" smtClean="0">
                <a:solidFill>
                  <a:schemeClr val="accent5">
                    <a:lumMod val="20000"/>
                    <a:lumOff val="80000"/>
                  </a:schemeClr>
                </a:solidFill>
              </a:rPr>
              <a:t> systems</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965883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smtClean="0"/>
              <a:t>   </a:t>
            </a:r>
            <a:fld id="{69E57DC2-970A-4B3E-BB1C-7A09969E49DF}" type="slidenum">
              <a:rPr lang="en-US" smtClean="0"/>
              <a:t>35</a:t>
            </a:fld>
            <a:endParaRPr lang="en-US" dirty="0"/>
          </a:p>
        </p:txBody>
      </p:sp>
      <p:sp>
        <p:nvSpPr>
          <p:cNvPr id="2" name="Title 1"/>
          <p:cNvSpPr>
            <a:spLocks noGrp="1"/>
          </p:cNvSpPr>
          <p:nvPr>
            <p:ph type="title" idx="4294967295"/>
          </p:nvPr>
        </p:nvSpPr>
        <p:spPr>
          <a:xfrm>
            <a:off x="466844" y="160552"/>
            <a:ext cx="8229600" cy="914400"/>
          </a:xfrm>
        </p:spPr>
        <p:txBody>
          <a:bodyPr>
            <a:noAutofit/>
          </a:bodyPr>
          <a:lstStyle/>
          <a:p>
            <a:r>
              <a:rPr lang="en-US" sz="2800" b="1" dirty="0" smtClean="0">
                <a:solidFill>
                  <a:srgbClr val="002060"/>
                </a:solidFill>
              </a:rPr>
              <a:t>Emerging Clinical Evidence</a:t>
            </a:r>
            <a:endParaRPr lang="en-US" sz="2800" b="1" dirty="0">
              <a:solidFill>
                <a:srgbClr val="00206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817255085"/>
              </p:ext>
            </p:extLst>
          </p:nvPr>
        </p:nvGraphicFramePr>
        <p:xfrm>
          <a:off x="466844" y="1275735"/>
          <a:ext cx="4508500" cy="4221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2181" t="11044" r="31872" b="6008"/>
          <a:stretch/>
        </p:blipFill>
        <p:spPr bwMode="auto">
          <a:xfrm>
            <a:off x="5126736" y="1041475"/>
            <a:ext cx="3859945" cy="5010187"/>
          </a:xfrm>
          <a:prstGeom prst="rect">
            <a:avLst/>
          </a:prstGeom>
          <a:solidFill>
            <a:srgbClr val="FFFFFF">
              <a:shade val="85000"/>
            </a:srgbClr>
          </a:solidFill>
          <a:ln w="28575" cap="sq">
            <a:solidFill>
              <a:srgbClr val="0070C0"/>
            </a:solidFill>
            <a:miter lim="800000"/>
          </a:ln>
          <a:effectLst>
            <a:outerShdw blurRad="55000" dist="18000" dir="5400000" algn="tl" rotWithShape="0">
              <a:srgbClr val="000000">
                <a:alpha val="40000"/>
              </a:srgbClr>
            </a:outerShdw>
          </a:effectLst>
          <a:extLst/>
        </p:spPr>
      </p:pic>
      <p:sp>
        <p:nvSpPr>
          <p:cNvPr id="4" name="Rectangle 3"/>
          <p:cNvSpPr/>
          <p:nvPr/>
        </p:nvSpPr>
        <p:spPr>
          <a:xfrm>
            <a:off x="466844" y="6193377"/>
            <a:ext cx="6735097" cy="246221"/>
          </a:xfrm>
          <a:prstGeom prst="rect">
            <a:avLst/>
          </a:prstGeom>
        </p:spPr>
        <p:txBody>
          <a:bodyPr wrap="square">
            <a:spAutoFit/>
          </a:bodyPr>
          <a:lstStyle/>
          <a:p>
            <a:r>
              <a:rPr lang="en-US" sz="1000" dirty="0" smtClean="0"/>
              <a:t>Friedewald et al. JAMA</a:t>
            </a:r>
            <a:r>
              <a:rPr lang="en-US" sz="1000" dirty="0"/>
              <a:t>. 2014;311(24):</a:t>
            </a:r>
            <a:r>
              <a:rPr lang="en-US" sz="1000" dirty="0" smtClean="0"/>
              <a:t>2499-2507. doi:10.1001/jama.2014.6095</a:t>
            </a:r>
            <a:endParaRPr lang="en-US" sz="1000" dirty="0"/>
          </a:p>
        </p:txBody>
      </p:sp>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0599" t="25895" r="56947" b="66964"/>
          <a:stretch/>
        </p:blipFill>
        <p:spPr bwMode="auto">
          <a:xfrm>
            <a:off x="5897759" y="523400"/>
            <a:ext cx="2317897" cy="414670"/>
          </a:xfrm>
          <a:prstGeom prst="rect">
            <a:avLst/>
          </a:prstGeom>
          <a:solidFill>
            <a:srgbClr val="FFFFFF">
              <a:shade val="85000"/>
            </a:srgbClr>
          </a:solidFill>
          <a:ln w="28575" cap="sq">
            <a:solidFill>
              <a:srgbClr val="7E0000"/>
            </a:solidFill>
            <a:miter lim="800000"/>
          </a:ln>
          <a:effectLst>
            <a:outerShdw blurRad="55000" dist="18000" dir="5400000" algn="tl" rotWithShape="0">
              <a:srgbClr val="000000">
                <a:alpha val="40000"/>
              </a:srgbClr>
            </a:outerShdw>
          </a:effectLst>
          <a:scene3d>
            <a:camera prst="obliqueTopRight"/>
            <a:lightRig rig="threePt" dir="t"/>
          </a:scene3d>
          <a:sp3d>
            <a:bevelT w="152400" h="50800" prst="softRound"/>
          </a:sp3d>
          <a:extLst/>
        </p:spPr>
      </p:pic>
    </p:spTree>
    <p:extLst>
      <p:ext uri="{BB962C8B-B14F-4D97-AF65-F5344CB8AC3E}">
        <p14:creationId xmlns:p14="http://schemas.microsoft.com/office/powerpoint/2010/main" val="145353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763" y="274639"/>
            <a:ext cx="8454571" cy="932242"/>
          </a:xfrm>
        </p:spPr>
        <p:txBody>
          <a:bodyPr/>
          <a:lstStyle/>
          <a:p>
            <a:pPr lvl="0"/>
            <a:r>
              <a:rPr lang="en-US" dirty="0" smtClean="0">
                <a:solidFill>
                  <a:srgbClr val="002060"/>
                </a:solidFill>
              </a:rPr>
              <a:t>Genius</a:t>
            </a:r>
            <a:r>
              <a:rPr lang="en-US" baseline="30000" dirty="0" smtClean="0">
                <a:solidFill>
                  <a:srgbClr val="002060"/>
                </a:solidFill>
                <a:latin typeface="Arial" panose="020B0604020202020204" pitchFamily="34" charset="0"/>
                <a:cs typeface="Arial" panose="020B0604020202020204" pitchFamily="34" charset="0"/>
              </a:rPr>
              <a:t>™</a:t>
            </a:r>
            <a:r>
              <a:rPr lang="en-US" baseline="30000" dirty="0" smtClean="0">
                <a:solidFill>
                  <a:srgbClr val="002060"/>
                </a:solidFill>
              </a:rPr>
              <a:t> </a:t>
            </a:r>
            <a:r>
              <a:rPr lang="en-US" dirty="0">
                <a:solidFill>
                  <a:srgbClr val="002060"/>
                </a:solidFill>
              </a:rPr>
              <a:t>3D Mammography</a:t>
            </a:r>
            <a:r>
              <a:rPr lang="en-US" baseline="30000" dirty="0" smtClean="0">
                <a:solidFill>
                  <a:srgbClr val="002060"/>
                </a:solidFill>
              </a:rPr>
              <a:t>™ </a:t>
            </a:r>
            <a:r>
              <a:rPr lang="en-US" dirty="0" smtClean="0">
                <a:solidFill>
                  <a:srgbClr val="002060"/>
                </a:solidFill>
              </a:rPr>
              <a:t>exams </a:t>
            </a:r>
            <a:r>
              <a:rPr lang="en-US" dirty="0">
                <a:solidFill>
                  <a:srgbClr val="002060"/>
                </a:solidFill>
              </a:rPr>
              <a:t/>
            </a:r>
            <a:br>
              <a:rPr lang="en-US" dirty="0">
                <a:solidFill>
                  <a:srgbClr val="002060"/>
                </a:solidFill>
              </a:rPr>
            </a:br>
            <a:r>
              <a:rPr lang="en-US" dirty="0" smtClean="0">
                <a:solidFill>
                  <a:srgbClr val="002060"/>
                </a:solidFill>
              </a:rPr>
              <a:t>Landmark </a:t>
            </a:r>
            <a:r>
              <a:rPr lang="en-US" dirty="0">
                <a:solidFill>
                  <a:srgbClr val="002060"/>
                </a:solidFill>
              </a:rPr>
              <a:t>Results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110906973"/>
              </p:ext>
            </p:extLst>
          </p:nvPr>
        </p:nvGraphicFramePr>
        <p:xfrm>
          <a:off x="350838" y="1657350"/>
          <a:ext cx="8448675" cy="330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lang="en-US" smtClean="0"/>
              <a:pPr algn="ctr"/>
              <a:t>36</a:t>
            </a:fld>
            <a:endParaRPr lang="en-US" dirty="0"/>
          </a:p>
        </p:txBody>
      </p:sp>
      <p:sp>
        <p:nvSpPr>
          <p:cNvPr id="6" name="Rectangle 5"/>
          <p:cNvSpPr/>
          <p:nvPr/>
        </p:nvSpPr>
        <p:spPr>
          <a:xfrm>
            <a:off x="233099" y="4982108"/>
            <a:ext cx="8729472" cy="1169551"/>
          </a:xfrm>
          <a:prstGeom prst="rect">
            <a:avLst/>
          </a:prstGeom>
        </p:spPr>
        <p:txBody>
          <a:bodyPr wrap="square">
            <a:spAutoFit/>
          </a:bodyPr>
          <a:lstStyle/>
          <a:p>
            <a:pPr marL="228600" indent="-228600">
              <a:buAutoNum type="arabicPeriod"/>
            </a:pPr>
            <a:r>
              <a:rPr lang="en-US" sz="1000" dirty="0" smtClean="0"/>
              <a:t>Results </a:t>
            </a:r>
            <a:r>
              <a:rPr lang="en-US" sz="1000" dirty="0"/>
              <a:t>from Friedewald, SM, et al. "Breast cancer screening using tomosynthesis in combination with digital mammography." JAMA 311.24 (2014): 2499-2507; a multi-site (13), non-randomized, historical control study of 454,000 screening mammograms investigating the initial impact the introduction of the Hologic Selenia Dimensions on screening outcomes. Individual results may vary. The study found an average 41% (95% CI: 20-65%) increase and that 1.2 (95% CI: 0.8-1.6) additional invasive breast cancers per 1000 screening exams were found in women receiving combined 2D FFDM and 3D™ mammograms acquired with the Hologic 3D Mammography™ System versus women receiving 2D FFDM mammograms only</a:t>
            </a:r>
            <a:r>
              <a:rPr lang="en-US" sz="1000" dirty="0" smtClean="0"/>
              <a:t>.</a:t>
            </a:r>
          </a:p>
          <a:p>
            <a:pPr marL="228600" indent="-228600">
              <a:buAutoNum type="arabicPeriod"/>
            </a:pPr>
            <a:r>
              <a:rPr lang="en-US" sz="1000" dirty="0"/>
              <a:t>Bernardi D, Macaskill P, Pellegrini M, et. al. Breast cancer screening with tomosynthesis (3D mammography) with acquired or synthetic 2D mammography compared with 2D mammography alone (STORM-2): a population-based prospective study. Lancet Oncol. 2016 Aug;17(8):1105-13.</a:t>
            </a:r>
          </a:p>
        </p:txBody>
      </p:sp>
    </p:spTree>
    <p:extLst>
      <p:ext uri="{BB962C8B-B14F-4D97-AF65-F5344CB8AC3E}">
        <p14:creationId xmlns:p14="http://schemas.microsoft.com/office/powerpoint/2010/main" val="341129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7" y="1501385"/>
          <a:ext cx="1191" cy="1191"/>
        </p:xfrm>
        <a:graphic>
          <a:graphicData uri="http://schemas.openxmlformats.org/presentationml/2006/ole">
            <mc:AlternateContent xmlns:mc="http://schemas.openxmlformats.org/markup-compatibility/2006">
              <mc:Choice xmlns:v="urn:schemas-microsoft-com:vml" Requires="v">
                <p:oleObj spid="_x0000_s5170"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144197" y="1501385"/>
                        <a:ext cx="1191" cy="1191"/>
                      </a:xfrm>
                      <a:prstGeom prst="rect">
                        <a:avLst/>
                      </a:prstGeom>
                    </p:spPr>
                  </p:pic>
                </p:oleObj>
              </mc:Fallback>
            </mc:AlternateContent>
          </a:graphicData>
        </a:graphic>
      </p:graphicFrame>
      <p:sp>
        <p:nvSpPr>
          <p:cNvPr id="11" name="Title 1"/>
          <p:cNvSpPr>
            <a:spLocks noGrp="1"/>
          </p:cNvSpPr>
          <p:nvPr>
            <p:ph type="title"/>
          </p:nvPr>
        </p:nvSpPr>
        <p:spPr/>
        <p:txBody>
          <a:bodyPr/>
          <a:lstStyle/>
          <a:p>
            <a:r>
              <a:rPr lang="en-US" sz="2800" dirty="0" smtClean="0">
                <a:solidFill>
                  <a:schemeClr val="tx1"/>
                </a:solidFill>
              </a:rPr>
              <a:t>3D Mammography</a:t>
            </a:r>
            <a:r>
              <a:rPr lang="en-US" sz="2800" baseline="30000" dirty="0" smtClean="0">
                <a:solidFill>
                  <a:schemeClr val="tx1"/>
                </a:solidFill>
                <a:latin typeface="Arial" panose="020B0604020202020204" pitchFamily="34" charset="0"/>
                <a:cs typeface="Arial" panose="020B0604020202020204" pitchFamily="34" charset="0"/>
              </a:rPr>
              <a:t>™</a:t>
            </a:r>
            <a:r>
              <a:rPr lang="en-US" sz="2800" dirty="0" smtClean="0">
                <a:solidFill>
                  <a:schemeClr val="tx1"/>
                </a:solidFill>
              </a:rPr>
              <a:t> examinations can </a:t>
            </a:r>
            <a:r>
              <a:rPr lang="en-US" sz="2800" dirty="0">
                <a:solidFill>
                  <a:schemeClr val="tx1"/>
                </a:solidFill>
              </a:rPr>
              <a:t>help</a:t>
            </a:r>
          </a:p>
        </p:txBody>
      </p:sp>
      <p:sp>
        <p:nvSpPr>
          <p:cNvPr id="3" name="Slide Number Placeholder 2"/>
          <p:cNvSpPr>
            <a:spLocks noGrp="1"/>
          </p:cNvSpPr>
          <p:nvPr>
            <p:ph type="sldNum" sz="quarter" idx="4"/>
          </p:nvPr>
        </p:nvSpPr>
        <p:spPr/>
        <p:txBody>
          <a:bodyPr/>
          <a:lstStyle/>
          <a:p>
            <a:pPr algn="ctr"/>
            <a:fld id="{6453F95C-7FA8-E048-BEDD-3F6B9882286F}" type="slidenum">
              <a:rPr lang="en-US" smtClean="0"/>
              <a:pPr algn="ctr"/>
              <a:t>37</a:t>
            </a:fld>
            <a:endParaRPr lang="en-US" dirty="0"/>
          </a:p>
        </p:txBody>
      </p:sp>
      <p:pic>
        <p:nvPicPr>
          <p:cNvPr id="2" name="Picture 1"/>
          <p:cNvPicPr>
            <a:picLocks noChangeAspect="1"/>
          </p:cNvPicPr>
          <p:nvPr/>
        </p:nvPicPr>
        <p:blipFill>
          <a:blip r:embed="rId7"/>
          <a:stretch>
            <a:fillRect/>
          </a:stretch>
        </p:blipFill>
        <p:spPr>
          <a:xfrm>
            <a:off x="914400" y="1244791"/>
            <a:ext cx="7315199" cy="4755963"/>
          </a:xfrm>
          <a:prstGeom prst="rect">
            <a:avLst/>
          </a:prstGeom>
        </p:spPr>
      </p:pic>
    </p:spTree>
    <p:extLst>
      <p:ext uri="{BB962C8B-B14F-4D97-AF65-F5344CB8AC3E}">
        <p14:creationId xmlns:p14="http://schemas.microsoft.com/office/powerpoint/2010/main" val="918578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4933666" cy="1028095"/>
          </a:xfrm>
        </p:spPr>
        <p:txBody>
          <a:bodyPr/>
          <a:lstStyle/>
          <a:p>
            <a:r>
              <a:rPr lang="en-US" dirty="0" smtClean="0"/>
              <a:t>Quantra</a:t>
            </a:r>
            <a:r>
              <a:rPr lang="en-US" baseline="30000" dirty="0" smtClean="0"/>
              <a:t>™</a:t>
            </a:r>
            <a:r>
              <a:rPr lang="en-US" dirty="0" smtClean="0"/>
              <a:t> Breast Density Assessment Software</a:t>
            </a:r>
            <a:endParaRPr lang="en-US"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38</a:t>
            </a:fld>
            <a:endParaRPr lang="en-US" dirty="0"/>
          </a:p>
        </p:txBody>
      </p:sp>
      <p:pic>
        <p:nvPicPr>
          <p:cNvPr id="5" name="Pictur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099" y="1542196"/>
            <a:ext cx="3390472" cy="2829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7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Quantra</a:t>
            </a:r>
            <a:r>
              <a:rPr lang="en-US" sz="2800" baseline="30000" dirty="0">
                <a:solidFill>
                  <a:srgbClr val="002060"/>
                </a:solidFill>
              </a:rPr>
              <a:t>™</a:t>
            </a:r>
            <a:r>
              <a:rPr lang="en-US" sz="2800" dirty="0">
                <a:solidFill>
                  <a:srgbClr val="002060"/>
                </a:solidFill>
              </a:rPr>
              <a:t> Breast Density Assessment Software</a:t>
            </a:r>
            <a:br>
              <a:rPr lang="en-US" sz="2800" dirty="0">
                <a:solidFill>
                  <a:srgbClr val="002060"/>
                </a:solidFill>
              </a:rPr>
            </a:br>
            <a:endParaRPr lang="en-US" sz="2800" b="0" dirty="0">
              <a:solidFill>
                <a:srgbClr val="002060"/>
              </a:solidFill>
            </a:endParaRPr>
          </a:p>
        </p:txBody>
      </p:sp>
      <p:sp>
        <p:nvSpPr>
          <p:cNvPr id="7" name="Content Placeholder 3"/>
          <p:cNvSpPr txBox="1">
            <a:spLocks/>
          </p:cNvSpPr>
          <p:nvPr/>
        </p:nvSpPr>
        <p:spPr>
          <a:xfrm>
            <a:off x="350764" y="2083862"/>
            <a:ext cx="8386165" cy="3338287"/>
          </a:xfrm>
          <a:prstGeom prst="rect">
            <a:avLst/>
          </a:prstGeom>
        </p:spPr>
        <p:txBody>
          <a:bodyPr vert="horz" lIns="0" tIns="0" rIns="0" bIns="0" rtlCol="0">
            <a:noAutofit/>
          </a:bodyPr>
          <a:lstStyle>
            <a:lvl1pPr marL="182880" indent="-182880" algn="l" defTabSz="457200" rtl="0" eaLnBrk="1" latinLnBrk="0" hangingPunct="1">
              <a:lnSpc>
                <a:spcPts val="2000"/>
              </a:lnSpc>
              <a:spcBef>
                <a:spcPts val="1680"/>
              </a:spcBef>
              <a:buFont typeface="Arial"/>
              <a:buChar char="•"/>
              <a:defRPr lang="en-US" sz="1800" b="0" i="0" kern="1200" dirty="0" smtClean="0">
                <a:solidFill>
                  <a:srgbClr val="1E2565"/>
                </a:solidFill>
                <a:latin typeface="Helvetica Light"/>
                <a:ea typeface="+mn-ea"/>
                <a:cs typeface="Helvetica Light"/>
              </a:defRPr>
            </a:lvl1pPr>
            <a:lvl2pPr marL="457200" indent="-228600" algn="l" defTabSz="457200" rtl="0" eaLnBrk="1" latinLnBrk="0" hangingPunct="1">
              <a:spcBef>
                <a:spcPts val="1680"/>
              </a:spcBef>
              <a:buFont typeface="Arial"/>
              <a:buChar char="–"/>
              <a:defRPr lang="en-US" sz="1800" b="0" i="0" kern="1200" dirty="0" smtClean="0">
                <a:solidFill>
                  <a:srgbClr val="1E2565"/>
                </a:solidFill>
                <a:latin typeface="Helvetica Light"/>
                <a:ea typeface="+mn-ea"/>
                <a:cs typeface="Helvetica Light"/>
              </a:defRPr>
            </a:lvl2pPr>
            <a:lvl3pPr marL="1143000" indent="-228600" algn="l" defTabSz="457200" rtl="0" eaLnBrk="1" latinLnBrk="0" hangingPunct="1">
              <a:spcBef>
                <a:spcPct val="20000"/>
              </a:spcBef>
              <a:buFont typeface="Arial"/>
              <a:buChar char="•"/>
              <a:defRPr lang="en-US" sz="2400" kern="1200" dirty="0" smtClean="0">
                <a:solidFill>
                  <a:srgbClr val="1E2565"/>
                </a:solidFill>
                <a:latin typeface="Helvetica"/>
                <a:ea typeface="+mn-ea"/>
                <a:cs typeface="Helvetica"/>
              </a:defRPr>
            </a:lvl3pPr>
            <a:lvl4pPr marL="1600200" indent="-228600" algn="l" defTabSz="457200" rtl="0" eaLnBrk="1" latinLnBrk="0" hangingPunct="1">
              <a:spcBef>
                <a:spcPct val="20000"/>
              </a:spcBef>
              <a:buFont typeface="Arial"/>
              <a:buChar char="–"/>
              <a:defRPr lang="en-US" sz="2000" kern="1200" dirty="0" smtClean="0">
                <a:solidFill>
                  <a:srgbClr val="1E2565"/>
                </a:solidFill>
                <a:latin typeface="Helvetica"/>
                <a:ea typeface="+mn-ea"/>
                <a:cs typeface="Helvetica"/>
              </a:defRPr>
            </a:lvl4pPr>
            <a:lvl5pPr marL="2057400" indent="-228600" algn="l" defTabSz="457200" rtl="0" eaLnBrk="1" latinLnBrk="0" hangingPunct="1">
              <a:spcBef>
                <a:spcPct val="20000"/>
              </a:spcBef>
              <a:buFont typeface="Arial"/>
              <a:buChar char="»"/>
              <a:defRPr lang="en-US" sz="2000" kern="1200" dirty="0">
                <a:solidFill>
                  <a:srgbClr val="1E25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16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54" y="2961341"/>
            <a:ext cx="1646331" cy="686755"/>
          </a:xfrm>
          <a:prstGeom prst="rect">
            <a:avLst/>
          </a:prstGeom>
        </p:spPr>
      </p:pic>
      <p:sp>
        <p:nvSpPr>
          <p:cNvPr id="17" name="Text Placeholder 3"/>
          <p:cNvSpPr txBox="1">
            <a:spLocks/>
          </p:cNvSpPr>
          <p:nvPr/>
        </p:nvSpPr>
        <p:spPr>
          <a:xfrm>
            <a:off x="2467328" y="1405842"/>
            <a:ext cx="6602412" cy="3832297"/>
          </a:xfrm>
          <a:prstGeom prst="rect">
            <a:avLst/>
          </a:prstGeom>
        </p:spPr>
        <p:txBody>
          <a:bodyPr vert="horz" lIns="91440" tIns="45720" rIns="91440" bIns="45720" rtlCol="0">
            <a:normAutofit/>
          </a:bodyPr>
          <a:lstStyle>
            <a:lvl1pPr marL="182880" indent="-182880" algn="l" defTabSz="457200" rtl="0" eaLnBrk="1" latinLnBrk="0" hangingPunct="1">
              <a:lnSpc>
                <a:spcPts val="2000"/>
              </a:lnSpc>
              <a:spcBef>
                <a:spcPts val="1680"/>
              </a:spcBef>
              <a:buFont typeface="Arial"/>
              <a:buChar char="•"/>
              <a:defRPr sz="1800" b="0" i="0" kern="1200">
                <a:solidFill>
                  <a:srgbClr val="1E2565"/>
                </a:solidFill>
                <a:latin typeface="Helvetica Light"/>
                <a:ea typeface="+mn-ea"/>
                <a:cs typeface="Helvetica Light"/>
              </a:defRPr>
            </a:lvl1pPr>
            <a:lvl2pPr marL="457200" indent="-228600" algn="l" defTabSz="457200" rtl="0" eaLnBrk="1" latinLnBrk="0" hangingPunct="1">
              <a:spcBef>
                <a:spcPts val="1680"/>
              </a:spcBef>
              <a:buFont typeface="Arial"/>
              <a:buChar char="–"/>
              <a:defRPr sz="1800" b="0" i="0" kern="1200">
                <a:solidFill>
                  <a:srgbClr val="1E2565"/>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rgbClr val="1E2565"/>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rgbClr val="1E2565"/>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1E25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Breast density is globally recognized as</a:t>
            </a:r>
            <a:br>
              <a:rPr lang="en-US" dirty="0"/>
            </a:br>
            <a:r>
              <a:rPr lang="en-US" dirty="0"/>
              <a:t>a risk factor for breast cancer</a:t>
            </a:r>
            <a:r>
              <a:rPr lang="en-US" baseline="30000" dirty="0">
                <a:latin typeface="Calibri" panose="020F0502020204030204" pitchFamily="34" charset="0"/>
              </a:rPr>
              <a:t>1</a:t>
            </a:r>
            <a:endParaRPr lang="en-US" baseline="30000" dirty="0"/>
          </a:p>
          <a:p>
            <a:pPr marL="0" indent="0">
              <a:buNone/>
            </a:pPr>
            <a:endParaRPr lang="en-US" dirty="0" smtClean="0"/>
          </a:p>
          <a:p>
            <a:pPr marL="0" indent="0">
              <a:buNone/>
            </a:pPr>
            <a:endParaRPr lang="en-US" dirty="0"/>
          </a:p>
          <a:p>
            <a:pPr marL="0" indent="0">
              <a:lnSpc>
                <a:spcPct val="100000"/>
              </a:lnSpc>
              <a:spcBef>
                <a:spcPts val="0"/>
              </a:spcBef>
              <a:buNone/>
            </a:pPr>
            <a:r>
              <a:rPr lang="en-US" dirty="0"/>
              <a:t>Current standard of care is visual / subjective, highly </a:t>
            </a:r>
            <a:r>
              <a:rPr lang="en-US" dirty="0" smtClean="0"/>
              <a:t>variable</a:t>
            </a:r>
            <a:r>
              <a:rPr lang="en-US" baseline="30000" dirty="0" smtClean="0"/>
              <a:t>*</a:t>
            </a:r>
            <a:r>
              <a:rPr lang="en-US" baseline="30000" dirty="0" smtClean="0">
                <a:latin typeface="Helvetica" panose="020B0604020202020204" pitchFamily="34" charset="0"/>
                <a:cs typeface="Helvetica" panose="020B0604020202020204" pitchFamily="34" charset="0"/>
              </a:rPr>
              <a:t>*</a:t>
            </a:r>
            <a:endParaRPr lang="en-US" baseline="30000" dirty="0">
              <a:latin typeface="Helvetica" panose="020B0604020202020204" pitchFamily="34" charset="0"/>
              <a:cs typeface="Helvetica" panose="020B0604020202020204" pitchFamily="34" charset="0"/>
            </a:endParaRPr>
          </a:p>
          <a:p>
            <a:pPr lvl="0">
              <a:lnSpc>
                <a:spcPct val="100000"/>
              </a:lnSpc>
              <a:spcBef>
                <a:spcPts val="0"/>
              </a:spcBef>
            </a:pPr>
            <a:r>
              <a:rPr lang="en-US" dirty="0" smtClean="0"/>
              <a:t>Radiologists </a:t>
            </a:r>
            <a:r>
              <a:rPr lang="en-US" b="1" i="1" dirty="0" smtClean="0"/>
              <a:t>estimate the amount of dense tissue</a:t>
            </a:r>
            <a:endParaRPr lang="en-US" b="1" dirty="0"/>
          </a:p>
          <a:p>
            <a:pPr marL="0" indent="0">
              <a:buNone/>
            </a:pPr>
            <a:endParaRPr lang="en-US" dirty="0" smtClean="0"/>
          </a:p>
          <a:p>
            <a:pPr marL="0" indent="0">
              <a:buNone/>
            </a:pPr>
            <a:endParaRPr lang="en-US" dirty="0" smtClean="0"/>
          </a:p>
          <a:p>
            <a:pPr marL="0" indent="0">
              <a:buNone/>
            </a:pPr>
            <a:r>
              <a:rPr lang="en-US" dirty="0" smtClean="0"/>
              <a:t>31 </a:t>
            </a:r>
            <a:r>
              <a:rPr lang="en-US" dirty="0"/>
              <a:t>U.S. states have density notification laws</a:t>
            </a:r>
            <a:r>
              <a:rPr lang="en-US" baseline="30000" dirty="0"/>
              <a:t>**</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00" y="1232133"/>
            <a:ext cx="1115092" cy="111509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317" y="4166066"/>
            <a:ext cx="1591804" cy="999541"/>
          </a:xfrm>
          <a:prstGeom prst="rect">
            <a:avLst/>
          </a:prstGeom>
        </p:spPr>
      </p:pic>
      <p:sp>
        <p:nvSpPr>
          <p:cNvPr id="3" name="Slide Number Placeholder 2"/>
          <p:cNvSpPr>
            <a:spLocks noGrp="1"/>
          </p:cNvSpPr>
          <p:nvPr>
            <p:ph type="sldNum" sz="quarter" idx="4"/>
          </p:nvPr>
        </p:nvSpPr>
        <p:spPr/>
        <p:txBody>
          <a:bodyPr/>
          <a:lstStyle/>
          <a:p>
            <a:pPr algn="ctr"/>
            <a:fld id="{6453F95C-7FA8-E048-BEDD-3F6B9882286F}" type="slidenum">
              <a:rPr lang="en-US" smtClean="0"/>
              <a:pPr algn="ctr"/>
              <a:t>39</a:t>
            </a:fld>
            <a:endParaRPr lang="en-US" dirty="0"/>
          </a:p>
        </p:txBody>
      </p:sp>
      <p:sp>
        <p:nvSpPr>
          <p:cNvPr id="4" name="Rectangle 1"/>
          <p:cNvSpPr>
            <a:spLocks noChangeArrowheads="1"/>
          </p:cNvSpPr>
          <p:nvPr/>
        </p:nvSpPr>
        <p:spPr bwMode="auto">
          <a:xfrm>
            <a:off x="675638" y="5586176"/>
            <a:ext cx="78048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en-US" altLang="en-US" sz="800" b="0" i="0" u="none" strike="noStrike" cap="none" normalizeH="0" baseline="30000" dirty="0" smtClean="0">
                <a:ln>
                  <a:noFill/>
                </a:ln>
                <a:solidFill>
                  <a:schemeClr val="tx1"/>
                </a:solidFill>
                <a:effectLst/>
                <a:latin typeface="Calibri" panose="020F0502020204030204" pitchFamily="34" charset="0"/>
              </a:rPr>
              <a:t>1</a:t>
            </a:r>
            <a:r>
              <a:rPr kumimoji="0" lang="en-US" altLang="en-US" sz="800" b="0" i="0" u="none" strike="noStrike" cap="none" normalizeH="0" baseline="0" dirty="0" smtClean="0">
                <a:ln>
                  <a:noFill/>
                </a:ln>
                <a:solidFill>
                  <a:schemeClr val="tx1"/>
                </a:solidFill>
                <a:effectLst/>
                <a:latin typeface="Calibri" panose="020F0502020204030204" pitchFamily="34" charset="0"/>
              </a:rPr>
              <a:t> Variation in Mammographic Breast Density Assessments Among Radiologists in Clinical Practice:  A Multicenter Observational Study. </a:t>
            </a:r>
            <a:r>
              <a:rPr kumimoji="0" lang="en-US" altLang="en-US" sz="800" b="0" i="1" u="none" strike="noStrike" cap="none" normalizeH="0" baseline="0" dirty="0" smtClean="0">
                <a:ln>
                  <a:noFill/>
                </a:ln>
                <a:solidFill>
                  <a:schemeClr val="tx1"/>
                </a:solidFill>
                <a:effectLst/>
                <a:latin typeface="Calibri" panose="020F0502020204030204" pitchFamily="34" charset="0"/>
              </a:rPr>
              <a:t>Ann Intern Med. </a:t>
            </a:r>
            <a:r>
              <a:rPr kumimoji="0" lang="en-US" altLang="en-US" sz="800" b="0" i="0" u="none" strike="noStrike" cap="none" normalizeH="0" baseline="0" dirty="0" smtClean="0">
                <a:ln>
                  <a:noFill/>
                </a:ln>
                <a:solidFill>
                  <a:schemeClr val="tx1"/>
                </a:solidFill>
                <a:effectLst/>
                <a:latin typeface="Calibri" panose="020F0502020204030204" pitchFamily="34" charset="0"/>
              </a:rPr>
              <a:t>doi:10.7326/M15-2934.  Published at www.annals.org on 19 July 2016.</a:t>
            </a:r>
            <a:r>
              <a:rPr lang="en-US" sz="800" dirty="0"/>
              <a:t> </a:t>
            </a:r>
            <a:endParaRPr lang="en-US" sz="800" dirty="0" smtClean="0"/>
          </a:p>
          <a:p>
            <a:pPr defTabSz="914400" eaLnBrk="0" fontAlgn="base" hangingPunct="0">
              <a:spcBef>
                <a:spcPct val="0"/>
              </a:spcBef>
              <a:spcAft>
                <a:spcPct val="0"/>
              </a:spcAft>
            </a:pPr>
            <a:r>
              <a:rPr lang="en-US" sz="800" dirty="0" smtClean="0"/>
              <a:t>** </a:t>
            </a:r>
            <a:r>
              <a:rPr lang="en-US" sz="800" dirty="0"/>
              <a:t>Information found from public sources, such as public websites, government websites, and data from customers and public announcements, as of 28 September 2016. Hologic cannot verify the completeness or accuracy of this information.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9482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dirty="0" smtClean="0"/>
              <a:t>     </a:t>
            </a:r>
            <a:fld id="{69E57DC2-970A-4B3E-BB1C-7A09969E49DF}" type="slidenum">
              <a:rPr lang="en-US" smtClean="0"/>
              <a:t>4</a:t>
            </a:fld>
            <a:endParaRPr lang="en-US" dirty="0"/>
          </a:p>
        </p:txBody>
      </p:sp>
      <p:pic>
        <p:nvPicPr>
          <p:cNvPr id="6" name="Content Placeholder 5"/>
          <p:cNvPicPr>
            <a:picLocks noGrp="1" noChangeAspect="1"/>
          </p:cNvPicPr>
          <p:nvPr>
            <p:ph idx="4294967295"/>
          </p:nvPr>
        </p:nvPicPr>
        <p:blipFill>
          <a:blip r:embed="rId3"/>
          <a:stretch>
            <a:fillRect/>
          </a:stretch>
        </p:blipFill>
        <p:spPr>
          <a:xfrm>
            <a:off x="905701" y="0"/>
            <a:ext cx="3345525" cy="6400800"/>
          </a:xfrm>
          <a:prstGeom prst="rect">
            <a:avLst/>
          </a:prstGeom>
        </p:spPr>
      </p:pic>
      <p:sp>
        <p:nvSpPr>
          <p:cNvPr id="5" name="Text Placeholder 4"/>
          <p:cNvSpPr>
            <a:spLocks noGrp="1"/>
          </p:cNvSpPr>
          <p:nvPr>
            <p:ph type="body" sz="half" idx="4294967295"/>
          </p:nvPr>
        </p:nvSpPr>
        <p:spPr>
          <a:xfrm>
            <a:off x="4569552" y="1345124"/>
            <a:ext cx="3373438" cy="3641725"/>
          </a:xfrm>
        </p:spPr>
        <p:txBody>
          <a:bodyPr>
            <a:normAutofit/>
          </a:bodyPr>
          <a:lstStyle/>
          <a:p>
            <a:pPr marL="384048" lvl="1" indent="-182880">
              <a:buClr>
                <a:srgbClr val="1CADE4"/>
              </a:buClr>
              <a:buFont typeface="Arial" panose="020B0604020202020204" pitchFamily="34" charset="0"/>
              <a:buChar char="•"/>
            </a:pPr>
            <a:r>
              <a:rPr lang="en-US" sz="2400" dirty="0">
                <a:solidFill>
                  <a:srgbClr val="FFFF00"/>
                </a:solidFill>
              </a:rPr>
              <a:t>A – </a:t>
            </a:r>
            <a:r>
              <a:rPr lang="en-US" sz="2000" dirty="0">
                <a:solidFill>
                  <a:srgbClr val="FFFF00"/>
                </a:solidFill>
              </a:rPr>
              <a:t>Pectoral Muscle</a:t>
            </a:r>
          </a:p>
          <a:p>
            <a:pPr marL="384048" lvl="1" indent="-182880">
              <a:buClr>
                <a:srgbClr val="1CADE4"/>
              </a:buClr>
              <a:buFont typeface="Arial" panose="020B0604020202020204" pitchFamily="34" charset="0"/>
              <a:buChar char="•"/>
            </a:pPr>
            <a:r>
              <a:rPr lang="en-US" sz="2400" dirty="0">
                <a:solidFill>
                  <a:srgbClr val="FFFF00"/>
                </a:solidFill>
              </a:rPr>
              <a:t>B – </a:t>
            </a:r>
            <a:r>
              <a:rPr lang="en-US" sz="2000" dirty="0">
                <a:solidFill>
                  <a:srgbClr val="FFFF00"/>
                </a:solidFill>
              </a:rPr>
              <a:t>Fatty </a:t>
            </a:r>
            <a:r>
              <a:rPr lang="en-US" sz="2000" dirty="0" smtClean="0">
                <a:solidFill>
                  <a:srgbClr val="FFFF00"/>
                </a:solidFill>
              </a:rPr>
              <a:t>tissue</a:t>
            </a:r>
            <a:endParaRPr lang="en-US" sz="2000" dirty="0">
              <a:solidFill>
                <a:srgbClr val="FFFF00"/>
              </a:solidFill>
            </a:endParaRPr>
          </a:p>
          <a:p>
            <a:pPr marL="384048" lvl="1" indent="-182880">
              <a:buClr>
                <a:srgbClr val="1CADE4"/>
              </a:buClr>
              <a:buFont typeface="Arial" panose="020B0604020202020204" pitchFamily="34" charset="0"/>
              <a:buChar char="•"/>
            </a:pPr>
            <a:r>
              <a:rPr lang="en-US" sz="2400" dirty="0">
                <a:solidFill>
                  <a:srgbClr val="FFFF00"/>
                </a:solidFill>
              </a:rPr>
              <a:t>C – </a:t>
            </a:r>
            <a:r>
              <a:rPr lang="en-US" sz="2000" dirty="0" smtClean="0">
                <a:solidFill>
                  <a:srgbClr val="FFFF00"/>
                </a:solidFill>
              </a:rPr>
              <a:t>Fibroglandular tissue</a:t>
            </a:r>
            <a:endParaRPr lang="en-US" sz="2000" dirty="0">
              <a:solidFill>
                <a:srgbClr val="FFFF00"/>
              </a:solidFill>
            </a:endParaRPr>
          </a:p>
          <a:p>
            <a:pPr marL="384048" lvl="1" indent="-182880">
              <a:buClr>
                <a:srgbClr val="1CADE4"/>
              </a:buClr>
              <a:buFont typeface="Arial" panose="020B0604020202020204" pitchFamily="34" charset="0"/>
              <a:buChar char="•"/>
            </a:pPr>
            <a:r>
              <a:rPr lang="en-US" sz="2400" dirty="0">
                <a:solidFill>
                  <a:srgbClr val="FFFF00"/>
                </a:solidFill>
              </a:rPr>
              <a:t>D – </a:t>
            </a:r>
            <a:r>
              <a:rPr lang="en-US" sz="2000" dirty="0">
                <a:solidFill>
                  <a:srgbClr val="FFFF00"/>
                </a:solidFill>
              </a:rPr>
              <a:t>Nipple</a:t>
            </a:r>
            <a:r>
              <a:rPr lang="en-US" sz="2400" dirty="0">
                <a:solidFill>
                  <a:srgbClr val="FFFF00"/>
                </a:solidFill>
              </a:rPr>
              <a:t>  </a:t>
            </a:r>
          </a:p>
          <a:p>
            <a:pPr marL="384048" lvl="1" indent="-182880">
              <a:buClr>
                <a:srgbClr val="1CADE4"/>
              </a:buClr>
              <a:buFont typeface="Arial" panose="020B0604020202020204" pitchFamily="34" charset="0"/>
              <a:buChar char="•"/>
            </a:pPr>
            <a:r>
              <a:rPr lang="en-US" sz="2400" dirty="0">
                <a:solidFill>
                  <a:srgbClr val="FFFF00"/>
                </a:solidFill>
              </a:rPr>
              <a:t>E – </a:t>
            </a:r>
            <a:r>
              <a:rPr lang="en-US" sz="2000" dirty="0" smtClean="0">
                <a:solidFill>
                  <a:srgbClr val="FFFF00"/>
                </a:solidFill>
              </a:rPr>
              <a:t>Inframammary Fold</a:t>
            </a:r>
            <a:endParaRPr lang="en-US" sz="2000" dirty="0">
              <a:solidFill>
                <a:srgbClr val="FFFF00"/>
              </a:solidFill>
            </a:endParaRPr>
          </a:p>
          <a:p>
            <a:endParaRPr lang="en-US" sz="2000" dirty="0"/>
          </a:p>
        </p:txBody>
      </p:sp>
      <p:sp>
        <p:nvSpPr>
          <p:cNvPr id="7" name="Rectangle 6"/>
          <p:cNvSpPr/>
          <p:nvPr/>
        </p:nvSpPr>
        <p:spPr>
          <a:xfrm>
            <a:off x="1424719" y="496193"/>
            <a:ext cx="470357" cy="400110"/>
          </a:xfrm>
          <a:prstGeom prst="rect">
            <a:avLst/>
          </a:prstGeom>
        </p:spPr>
        <p:txBody>
          <a:bodyPr wrap="square">
            <a:spAutoFit/>
          </a:bodyPr>
          <a:lstStyle/>
          <a:p>
            <a:r>
              <a:rPr lang="en-US" sz="2000" b="1" dirty="0">
                <a:solidFill>
                  <a:srgbClr val="FFFF00"/>
                </a:solidFill>
              </a:rPr>
              <a:t>A</a:t>
            </a:r>
          </a:p>
        </p:txBody>
      </p:sp>
      <p:sp>
        <p:nvSpPr>
          <p:cNvPr id="8" name="Rectangle 7"/>
          <p:cNvSpPr/>
          <p:nvPr/>
        </p:nvSpPr>
        <p:spPr>
          <a:xfrm>
            <a:off x="1920137" y="1345124"/>
            <a:ext cx="370614" cy="400110"/>
          </a:xfrm>
          <a:prstGeom prst="rect">
            <a:avLst/>
          </a:prstGeom>
        </p:spPr>
        <p:txBody>
          <a:bodyPr wrap="none">
            <a:spAutoFit/>
          </a:bodyPr>
          <a:lstStyle/>
          <a:p>
            <a:r>
              <a:rPr lang="en-US" sz="2000" b="1" dirty="0">
                <a:solidFill>
                  <a:srgbClr val="FFFF00"/>
                </a:solidFill>
              </a:rPr>
              <a:t>B</a:t>
            </a:r>
          </a:p>
        </p:txBody>
      </p:sp>
      <p:sp>
        <p:nvSpPr>
          <p:cNvPr id="9" name="Rectangle 8"/>
          <p:cNvSpPr/>
          <p:nvPr/>
        </p:nvSpPr>
        <p:spPr>
          <a:xfrm>
            <a:off x="2207849" y="2584143"/>
            <a:ext cx="370614" cy="400110"/>
          </a:xfrm>
          <a:prstGeom prst="rect">
            <a:avLst/>
          </a:prstGeom>
        </p:spPr>
        <p:txBody>
          <a:bodyPr wrap="none">
            <a:spAutoFit/>
          </a:bodyPr>
          <a:lstStyle/>
          <a:p>
            <a:pPr lvl="0"/>
            <a:r>
              <a:rPr lang="en-US" sz="2000" b="1" dirty="0">
                <a:solidFill>
                  <a:srgbClr val="FFFF00"/>
                </a:solidFill>
              </a:rPr>
              <a:t>C</a:t>
            </a:r>
          </a:p>
        </p:txBody>
      </p:sp>
      <p:sp>
        <p:nvSpPr>
          <p:cNvPr id="10" name="Rectangle 9"/>
          <p:cNvSpPr/>
          <p:nvPr/>
        </p:nvSpPr>
        <p:spPr>
          <a:xfrm>
            <a:off x="3279524" y="3359092"/>
            <a:ext cx="370614" cy="400110"/>
          </a:xfrm>
          <a:prstGeom prst="rect">
            <a:avLst/>
          </a:prstGeom>
        </p:spPr>
        <p:txBody>
          <a:bodyPr wrap="none">
            <a:spAutoFit/>
          </a:bodyPr>
          <a:lstStyle/>
          <a:p>
            <a:r>
              <a:rPr lang="en-US" sz="2000" b="1" dirty="0">
                <a:solidFill>
                  <a:srgbClr val="FFFF00"/>
                </a:solidFill>
              </a:rPr>
              <a:t>D</a:t>
            </a:r>
          </a:p>
        </p:txBody>
      </p:sp>
      <p:sp>
        <p:nvSpPr>
          <p:cNvPr id="11" name="Rectangle 10"/>
          <p:cNvSpPr/>
          <p:nvPr/>
        </p:nvSpPr>
        <p:spPr>
          <a:xfrm>
            <a:off x="1585428" y="5511199"/>
            <a:ext cx="356188" cy="400110"/>
          </a:xfrm>
          <a:prstGeom prst="rect">
            <a:avLst/>
          </a:prstGeom>
        </p:spPr>
        <p:txBody>
          <a:bodyPr wrap="none">
            <a:spAutoFit/>
          </a:bodyPr>
          <a:lstStyle/>
          <a:p>
            <a:r>
              <a:rPr lang="en-US" sz="2000" b="1" dirty="0">
                <a:solidFill>
                  <a:srgbClr val="FFFF00"/>
                </a:solidFill>
              </a:rPr>
              <a:t>E</a:t>
            </a:r>
          </a:p>
        </p:txBody>
      </p:sp>
      <p:cxnSp>
        <p:nvCxnSpPr>
          <p:cNvPr id="13" name="Straight Arrow Connector 12"/>
          <p:cNvCxnSpPr/>
          <p:nvPr/>
        </p:nvCxnSpPr>
        <p:spPr>
          <a:xfrm flipH="1" flipV="1">
            <a:off x="982600" y="5063509"/>
            <a:ext cx="677297" cy="48739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9750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Annals of Internal Medicine</a:t>
            </a:r>
            <a:endParaRPr lang="en-US" dirty="0">
              <a:solidFill>
                <a:srgbClr val="002060"/>
              </a:solidFill>
            </a:endParaRPr>
          </a:p>
        </p:txBody>
      </p:sp>
      <p:sp>
        <p:nvSpPr>
          <p:cNvPr id="4" name="Content Placeholder 3"/>
          <p:cNvSpPr>
            <a:spLocks noGrp="1"/>
          </p:cNvSpPr>
          <p:nvPr>
            <p:ph sz="half" idx="1"/>
          </p:nvPr>
        </p:nvSpPr>
        <p:spPr/>
        <p:txBody>
          <a:bodyPr/>
          <a:lstStyle/>
          <a:p>
            <a:r>
              <a:rPr lang="en-US" i="1" dirty="0">
                <a:solidFill>
                  <a:srgbClr val="002060"/>
                </a:solidFill>
                <a:latin typeface="+mn-lt"/>
              </a:rPr>
              <a:t>Variation in Mammographic Breast Density Assessments Among Radiologists in Clinical Practice: A Multicenter Observational </a:t>
            </a:r>
            <a:r>
              <a:rPr lang="en-US" i="1" dirty="0" smtClean="0">
                <a:solidFill>
                  <a:srgbClr val="002060"/>
                </a:solidFill>
                <a:latin typeface="+mn-lt"/>
              </a:rPr>
              <a:t>Study</a:t>
            </a:r>
            <a:r>
              <a:rPr lang="en-US" i="1" baseline="30000" dirty="0" smtClean="0">
                <a:solidFill>
                  <a:srgbClr val="002060"/>
                </a:solidFill>
                <a:latin typeface="+mn-lt"/>
              </a:rPr>
              <a:t>1</a:t>
            </a:r>
            <a:endParaRPr lang="en-US" baseline="30000" dirty="0">
              <a:solidFill>
                <a:srgbClr val="002060"/>
              </a:solidFill>
              <a:latin typeface="+mn-lt"/>
            </a:endParaRPr>
          </a:p>
          <a:p>
            <a:r>
              <a:rPr lang="en-US" dirty="0" smtClean="0">
                <a:solidFill>
                  <a:srgbClr val="002060"/>
                </a:solidFill>
                <a:latin typeface="+mn-lt"/>
              </a:rPr>
              <a:t>Mammograms </a:t>
            </a:r>
            <a:r>
              <a:rPr lang="en-US" dirty="0">
                <a:solidFill>
                  <a:srgbClr val="002060"/>
                </a:solidFill>
                <a:latin typeface="+mn-lt"/>
              </a:rPr>
              <a:t>rated as showing dense breasts by radiologists using visual assessment ranged:</a:t>
            </a:r>
          </a:p>
          <a:p>
            <a:endParaRPr lang="en-US" dirty="0"/>
          </a:p>
          <a:p>
            <a:endParaRPr lang="en-US" dirty="0"/>
          </a:p>
        </p:txBody>
      </p:sp>
      <p:sp>
        <p:nvSpPr>
          <p:cNvPr id="7" name="TextBox 6"/>
          <p:cNvSpPr txBox="1"/>
          <p:nvPr/>
        </p:nvSpPr>
        <p:spPr>
          <a:xfrm>
            <a:off x="1742721" y="3513002"/>
            <a:ext cx="5664604" cy="1015663"/>
          </a:xfrm>
          <a:prstGeom prst="rect">
            <a:avLst/>
          </a:prstGeom>
          <a:noFill/>
        </p:spPr>
        <p:txBody>
          <a:bodyPr wrap="square" rtlCol="0">
            <a:spAutoFit/>
          </a:bodyPr>
          <a:lstStyle/>
          <a:p>
            <a:pPr algn="ctr"/>
            <a:r>
              <a:rPr lang="en-US" sz="6000" b="1" u="sng" dirty="0">
                <a:solidFill>
                  <a:schemeClr val="accent3">
                    <a:lumMod val="75000"/>
                  </a:schemeClr>
                </a:solidFill>
                <a:latin typeface="+mj-lt"/>
                <a:ea typeface="Univers LT Std 57 Condensed" charset="0"/>
                <a:cs typeface="Univers LT Std 57 Condensed" charset="0"/>
              </a:rPr>
              <a:t>6</a:t>
            </a:r>
            <a:r>
              <a:rPr lang="en-US" sz="6000" b="1" u="sng" dirty="0" smtClean="0">
                <a:solidFill>
                  <a:schemeClr val="accent3">
                    <a:lumMod val="75000"/>
                  </a:schemeClr>
                </a:solidFill>
                <a:latin typeface="+mj-lt"/>
                <a:ea typeface="Univers LT Std 57 Condensed" charset="0"/>
                <a:cs typeface="Univers LT Std 57 Condensed" charset="0"/>
              </a:rPr>
              <a:t>%</a:t>
            </a:r>
            <a:r>
              <a:rPr lang="en-US" sz="6000" b="1" dirty="0" smtClean="0">
                <a:solidFill>
                  <a:schemeClr val="accent3">
                    <a:lumMod val="75000"/>
                  </a:schemeClr>
                </a:solidFill>
                <a:effectLst>
                  <a:outerShdw blurRad="38100" dist="38100" dir="2700000" algn="tl">
                    <a:srgbClr val="000000">
                      <a:alpha val="43137"/>
                    </a:srgbClr>
                  </a:outerShdw>
                </a:effectLst>
                <a:latin typeface="+mj-lt"/>
                <a:ea typeface="Univers LT Std 57 Condensed" charset="0"/>
                <a:cs typeface="Univers LT Std 57 Condensed" charset="0"/>
              </a:rPr>
              <a:t> </a:t>
            </a:r>
            <a:r>
              <a:rPr lang="en-US" sz="6000" b="1" dirty="0" smtClean="0">
                <a:solidFill>
                  <a:srgbClr val="002060"/>
                </a:solidFill>
                <a:effectLst>
                  <a:outerShdw blurRad="38100" dist="38100" dir="2700000" algn="tl">
                    <a:srgbClr val="000000">
                      <a:alpha val="43137"/>
                    </a:srgbClr>
                  </a:outerShdw>
                </a:effectLst>
                <a:latin typeface="+mj-lt"/>
                <a:ea typeface="Univers LT Std 57 Condensed" charset="0"/>
                <a:cs typeface="Univers LT Std 57 Condensed" charset="0"/>
              </a:rPr>
              <a:t>to</a:t>
            </a:r>
            <a:r>
              <a:rPr lang="en-US" sz="6000" b="1" dirty="0" smtClean="0">
                <a:solidFill>
                  <a:srgbClr val="FF0000"/>
                </a:solidFill>
                <a:effectLst>
                  <a:outerShdw blurRad="38100" dist="38100" dir="2700000" algn="tl">
                    <a:srgbClr val="000000">
                      <a:alpha val="43137"/>
                    </a:srgbClr>
                  </a:outerShdw>
                </a:effectLst>
                <a:latin typeface="+mj-lt"/>
                <a:ea typeface="Univers LT Std 57 Condensed" charset="0"/>
                <a:cs typeface="Univers LT Std 57 Condensed" charset="0"/>
              </a:rPr>
              <a:t> </a:t>
            </a:r>
            <a:r>
              <a:rPr lang="en-US" sz="6000" b="1" u="sng" dirty="0" smtClean="0">
                <a:solidFill>
                  <a:schemeClr val="accent3">
                    <a:lumMod val="75000"/>
                  </a:schemeClr>
                </a:solidFill>
                <a:latin typeface="+mj-lt"/>
                <a:ea typeface="Univers LT Std 57 Condensed" charset="0"/>
                <a:cs typeface="Univers LT Std 57 Condensed" charset="0"/>
              </a:rPr>
              <a:t>85%</a:t>
            </a:r>
            <a:endParaRPr lang="en-US" sz="6000" b="1" u="sng" dirty="0">
              <a:solidFill>
                <a:schemeClr val="accent3">
                  <a:lumMod val="75000"/>
                </a:schemeClr>
              </a:solidFill>
              <a:latin typeface="+mj-lt"/>
              <a:ea typeface="Univers LT Std 57 Condensed" charset="0"/>
              <a:cs typeface="Univers LT Std 57 Condensed" charset="0"/>
            </a:endParaRPr>
          </a:p>
        </p:txBody>
      </p:sp>
      <p:sp>
        <p:nvSpPr>
          <p:cNvPr id="3" name="Slide Number Placeholder 2"/>
          <p:cNvSpPr>
            <a:spLocks noGrp="1"/>
          </p:cNvSpPr>
          <p:nvPr>
            <p:ph type="sldNum" sz="quarter" idx="4"/>
          </p:nvPr>
        </p:nvSpPr>
        <p:spPr/>
        <p:txBody>
          <a:bodyPr/>
          <a:lstStyle/>
          <a:p>
            <a:pPr algn="ctr"/>
            <a:fld id="{6453F95C-7FA8-E048-BEDD-3F6B9882286F}" type="slidenum">
              <a:rPr lang="en-US" smtClean="0"/>
              <a:pPr algn="ctr"/>
              <a:t>40</a:t>
            </a:fld>
            <a:endParaRPr lang="en-US" dirty="0"/>
          </a:p>
        </p:txBody>
      </p:sp>
      <p:sp>
        <p:nvSpPr>
          <p:cNvPr id="5" name="Rectangle 4"/>
          <p:cNvSpPr/>
          <p:nvPr/>
        </p:nvSpPr>
        <p:spPr>
          <a:xfrm>
            <a:off x="638024" y="5827603"/>
            <a:ext cx="7873999" cy="400110"/>
          </a:xfrm>
          <a:prstGeom prst="rect">
            <a:avLst/>
          </a:prstGeom>
        </p:spPr>
        <p:txBody>
          <a:bodyPr wrap="square">
            <a:spAutoFit/>
          </a:bodyPr>
          <a:lstStyle/>
          <a:p>
            <a:r>
              <a:rPr lang="en-US" sz="1000" dirty="0"/>
              <a:t>* Variation in Mammographic Breast Density Assessments Among Radiologists in Clinical Practice:  A Multicenter Observational Study. Ann Intern Med. doi:10.7326/M15-2934.  Published at www.annals.org on 19 July 2016.</a:t>
            </a:r>
          </a:p>
        </p:txBody>
      </p:sp>
    </p:spTree>
    <p:extLst>
      <p:ext uri="{BB962C8B-B14F-4D97-AF65-F5344CB8AC3E}">
        <p14:creationId xmlns:p14="http://schemas.microsoft.com/office/powerpoint/2010/main" val="165064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lgn="ctr"/>
            <a:fld id="{6453F95C-7FA8-E048-BEDD-3F6B9882286F}" type="slidenum">
              <a:rPr lang="en-US" smtClean="0"/>
              <a:pPr algn="ctr"/>
              <a:t>41</a:t>
            </a:fld>
            <a:endParaRPr lang="en-US" dirty="0"/>
          </a:p>
        </p:txBody>
      </p:sp>
      <p:sp>
        <p:nvSpPr>
          <p:cNvPr id="2" name="Title 1"/>
          <p:cNvSpPr>
            <a:spLocks noGrp="1"/>
          </p:cNvSpPr>
          <p:nvPr>
            <p:ph type="title" idx="4294967295"/>
          </p:nvPr>
        </p:nvSpPr>
        <p:spPr>
          <a:xfrm>
            <a:off x="326118" y="233449"/>
            <a:ext cx="8455025" cy="1143000"/>
          </a:xfrm>
        </p:spPr>
        <p:txBody>
          <a:bodyPr/>
          <a:lstStyle/>
          <a:p>
            <a:r>
              <a:rPr lang="en-US" sz="2800" dirty="0" smtClean="0"/>
              <a:t>Quantra</a:t>
            </a:r>
            <a:r>
              <a:rPr lang="en-US" sz="2800" baseline="30000" dirty="0" smtClean="0">
                <a:latin typeface="Arial" panose="020B0604020202020204" pitchFamily="34" charset="0"/>
                <a:cs typeface="Arial" panose="020B0604020202020204" pitchFamily="34" charset="0"/>
              </a:rPr>
              <a:t>™</a:t>
            </a:r>
            <a:r>
              <a:rPr lang="en-US" sz="2800" dirty="0" smtClean="0"/>
              <a:t> Breast Density Assessment Software</a:t>
            </a:r>
            <a:endParaRPr lang="en-US" sz="2800" dirty="0"/>
          </a:p>
        </p:txBody>
      </p:sp>
      <p:pic>
        <p:nvPicPr>
          <p:cNvPr id="6146" name="Pictur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717" y="1106845"/>
            <a:ext cx="5203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10630" y="5794310"/>
            <a:ext cx="5885997" cy="369332"/>
          </a:xfrm>
          <a:prstGeom prst="rect">
            <a:avLst/>
          </a:prstGeom>
          <a:noFill/>
        </p:spPr>
        <p:txBody>
          <a:bodyPr wrap="square" rtlCol="0">
            <a:spAutoFit/>
          </a:bodyPr>
          <a:lstStyle/>
          <a:p>
            <a:r>
              <a:rPr lang="en-US" i="1" dirty="0"/>
              <a:t>a quantitative, consistent assessment of breast density</a:t>
            </a:r>
          </a:p>
        </p:txBody>
      </p:sp>
    </p:spTree>
    <p:extLst>
      <p:ext uri="{BB962C8B-B14F-4D97-AF65-F5344CB8AC3E}">
        <p14:creationId xmlns:p14="http://schemas.microsoft.com/office/powerpoint/2010/main" val="500277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Quantra</a:t>
            </a:r>
            <a:r>
              <a:rPr lang="en-US" sz="2800" baseline="30000" dirty="0" smtClean="0">
                <a:solidFill>
                  <a:srgbClr val="002060"/>
                </a:solidFill>
              </a:rPr>
              <a:t>™</a:t>
            </a:r>
            <a:r>
              <a:rPr lang="en-US" sz="2800" dirty="0" smtClean="0">
                <a:solidFill>
                  <a:srgbClr val="002060"/>
                </a:solidFill>
              </a:rPr>
              <a:t> Breast Density Assessment Software</a:t>
            </a:r>
            <a:endParaRPr lang="en-US" sz="2800" dirty="0">
              <a:solidFill>
                <a:srgbClr val="00206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4744710"/>
              </p:ext>
            </p:extLst>
          </p:nvPr>
        </p:nvGraphicFramePr>
        <p:xfrm>
          <a:off x="638676" y="1526252"/>
          <a:ext cx="7878743" cy="3790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E6B7A67D-3CC6-A04F-9304-547AB19218E6}" type="slidenum">
              <a:rPr lang="en-US" smtClean="0"/>
              <a:pPr/>
              <a:t>42</a:t>
            </a:fld>
            <a:endParaRPr lang="en-US" dirty="0"/>
          </a:p>
        </p:txBody>
      </p:sp>
    </p:spTree>
    <p:extLst>
      <p:ext uri="{BB962C8B-B14F-4D97-AF65-F5344CB8AC3E}">
        <p14:creationId xmlns:p14="http://schemas.microsoft.com/office/powerpoint/2010/main" val="2213318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Placeholder for cases - KOL</a:t>
            </a:r>
            <a:endParaRPr lang="en-US"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43</a:t>
            </a:fld>
            <a:endParaRPr lang="en-US" dirty="0"/>
          </a:p>
        </p:txBody>
      </p:sp>
    </p:spTree>
    <p:extLst>
      <p:ext uri="{BB962C8B-B14F-4D97-AF65-F5344CB8AC3E}">
        <p14:creationId xmlns:p14="http://schemas.microsoft.com/office/powerpoint/2010/main" val="1397060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2060"/>
                </a:solidFill>
              </a:rPr>
              <a:t>Summary</a:t>
            </a:r>
            <a:endParaRPr lang="en-US" dirty="0">
              <a:solidFill>
                <a:srgbClr val="002060"/>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887290515"/>
              </p:ext>
            </p:extLst>
          </p:nvPr>
        </p:nvGraphicFramePr>
        <p:xfrm>
          <a:off x="350762" y="1123950"/>
          <a:ext cx="8448524" cy="4924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44</a:t>
            </a:fld>
            <a:endParaRPr lang="en-US" dirty="0"/>
          </a:p>
        </p:txBody>
      </p:sp>
    </p:spTree>
    <p:extLst>
      <p:ext uri="{BB962C8B-B14F-4D97-AF65-F5344CB8AC3E}">
        <p14:creationId xmlns:p14="http://schemas.microsoft.com/office/powerpoint/2010/main" val="132965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45</a:t>
            </a:fld>
            <a:endParaRPr lang="en-US" dirty="0"/>
          </a:p>
        </p:txBody>
      </p:sp>
    </p:spTree>
    <p:extLst>
      <p:ext uri="{BB962C8B-B14F-4D97-AF65-F5344CB8AC3E}">
        <p14:creationId xmlns:p14="http://schemas.microsoft.com/office/powerpoint/2010/main" val="27784582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slides/cases</a:t>
            </a:r>
            <a:endParaRPr lang="en-US" dirty="0"/>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46</a:t>
            </a:fld>
            <a:endParaRPr lang="en-US" dirty="0"/>
          </a:p>
        </p:txBody>
      </p:sp>
    </p:spTree>
    <p:extLst>
      <p:ext uri="{BB962C8B-B14F-4D97-AF65-F5344CB8AC3E}">
        <p14:creationId xmlns:p14="http://schemas.microsoft.com/office/powerpoint/2010/main" val="1522778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Review by Breast Density</a:t>
            </a:r>
            <a:endParaRPr lang="en-US" dirty="0"/>
          </a:p>
        </p:txBody>
      </p:sp>
      <p:sp>
        <p:nvSpPr>
          <p:cNvPr id="4" name="Slide Number Placeholder 3"/>
          <p:cNvSpPr>
            <a:spLocks noGrp="1"/>
          </p:cNvSpPr>
          <p:nvPr>
            <p:ph type="sldNum" sz="quarter" idx="4"/>
          </p:nvPr>
        </p:nvSpPr>
        <p:spPr/>
        <p:txBody>
          <a:bodyPr/>
          <a:lstStyle/>
          <a:p>
            <a:pPr algn="ctr"/>
            <a:fld id="{6453F95C-7FA8-E048-BEDD-3F6B9882286F}" type="slidenum">
              <a:rPr/>
              <a:pPr algn="ctr"/>
              <a:t>47</a:t>
            </a:fld>
            <a:endParaRPr dirty="0"/>
          </a:p>
        </p:txBody>
      </p:sp>
    </p:spTree>
    <p:extLst>
      <p:ext uri="{BB962C8B-B14F-4D97-AF65-F5344CB8AC3E}">
        <p14:creationId xmlns:p14="http://schemas.microsoft.com/office/powerpoint/2010/main" val="3594144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Case 1 – Fatty tissue</a:t>
            </a:r>
            <a:endParaRPr lang="en-US" sz="2800" dirty="0"/>
          </a:p>
        </p:txBody>
      </p:sp>
      <p:sp>
        <p:nvSpPr>
          <p:cNvPr id="4" name="Slide Number Placeholder 3"/>
          <p:cNvSpPr>
            <a:spLocks noGrp="1"/>
          </p:cNvSpPr>
          <p:nvPr>
            <p:ph type="sldNum" sz="quarter" idx="4"/>
          </p:nvPr>
        </p:nvSpPr>
        <p:spPr/>
        <p:txBody>
          <a:bodyPr/>
          <a:lstStyle/>
          <a:p>
            <a:pPr algn="ctr"/>
            <a:fld id="{6453F95C-7FA8-E048-BEDD-3F6B9882286F}" type="slidenum">
              <a:rPr/>
              <a:pPr algn="ctr"/>
              <a:t>48</a:t>
            </a:fld>
            <a:endParaRPr dirty="0"/>
          </a:p>
        </p:txBody>
      </p:sp>
      <p:sp>
        <p:nvSpPr>
          <p:cNvPr id="6" name="Content Placeholder 5"/>
          <p:cNvSpPr>
            <a:spLocks noGrp="1"/>
          </p:cNvSpPr>
          <p:nvPr>
            <p:ph idx="4294967295"/>
          </p:nvPr>
        </p:nvSpPr>
        <p:spPr>
          <a:xfrm>
            <a:off x="916775" y="1327817"/>
            <a:ext cx="3316288" cy="4606925"/>
          </a:xfrm>
        </p:spPr>
        <p:txBody>
          <a:bodyPr/>
          <a:lstStyle/>
          <a:p>
            <a:pPr marL="285750" indent="-285750">
              <a:buFont typeface="Arial" panose="020B0604020202020204" pitchFamily="34" charset="0"/>
              <a:buChar char="•"/>
            </a:pPr>
            <a:endParaRPr lang="en-US" sz="2400" dirty="0" smtClean="0">
              <a:solidFill>
                <a:schemeClr val="tx1"/>
              </a:solidFill>
            </a:endParaRPr>
          </a:p>
          <a:p>
            <a:pPr marL="285750" indent="-285750">
              <a:buFont typeface="Arial" panose="020B0604020202020204" pitchFamily="34" charset="0"/>
              <a:buChar char="•"/>
            </a:pPr>
            <a:endParaRPr lang="en-US" sz="2400" dirty="0">
              <a:solidFill>
                <a:schemeClr val="tx1"/>
              </a:solidFill>
            </a:endParaRPr>
          </a:p>
          <a:p>
            <a:pPr marL="285750" indent="-285750">
              <a:buFont typeface="Arial" panose="020B0604020202020204" pitchFamily="34" charset="0"/>
              <a:buChar char="•"/>
            </a:pPr>
            <a:r>
              <a:rPr lang="en-US" sz="2000" dirty="0" smtClean="0">
                <a:solidFill>
                  <a:schemeClr val="tx1"/>
                </a:solidFill>
              </a:rPr>
              <a:t>Architectural distortion</a:t>
            </a:r>
          </a:p>
          <a:p>
            <a:pPr marL="285750" indent="-285750">
              <a:buFont typeface="Arial" panose="020B0604020202020204" pitchFamily="34" charset="0"/>
              <a:buChar char="•"/>
            </a:pPr>
            <a:endParaRPr lang="en-US" sz="2000" dirty="0" smtClean="0">
              <a:solidFill>
                <a:schemeClr val="tx1"/>
              </a:solidFill>
            </a:endParaRPr>
          </a:p>
          <a:p>
            <a:pPr marL="285750" indent="-285750">
              <a:buFont typeface="Arial" panose="020B0604020202020204" pitchFamily="34" charset="0"/>
              <a:buChar char="•"/>
            </a:pPr>
            <a:r>
              <a:rPr lang="en-US" sz="2000" dirty="0" smtClean="0">
                <a:solidFill>
                  <a:schemeClr val="tx1"/>
                </a:solidFill>
              </a:rPr>
              <a:t>4 </a:t>
            </a:r>
            <a:r>
              <a:rPr lang="en-US" sz="2000" dirty="0">
                <a:solidFill>
                  <a:schemeClr val="tx1"/>
                </a:solidFill>
              </a:rPr>
              <a:t>mm lesion </a:t>
            </a:r>
            <a:r>
              <a:rPr lang="en-US" sz="2000" dirty="0" smtClean="0">
                <a:solidFill>
                  <a:schemeClr val="tx1"/>
                </a:solidFill>
              </a:rPr>
              <a:t>seen on 3D Mammography</a:t>
            </a:r>
            <a:r>
              <a:rPr lang="en-US" sz="2000" baseline="30000" dirty="0" smtClean="0">
                <a:solidFill>
                  <a:schemeClr val="tx1"/>
                </a:solidFill>
                <a:latin typeface="Arial" panose="020B0604020202020204" pitchFamily="34" charset="0"/>
                <a:cs typeface="Arial" panose="020B0604020202020204" pitchFamily="34" charset="0"/>
              </a:rPr>
              <a:t>™</a:t>
            </a:r>
            <a:r>
              <a:rPr lang="en-US" sz="2000" dirty="0" smtClean="0">
                <a:solidFill>
                  <a:schemeClr val="tx1"/>
                </a:solidFill>
              </a:rPr>
              <a:t> exam only</a:t>
            </a:r>
          </a:p>
          <a:p>
            <a:pPr marL="285750" indent="-285750">
              <a:buFont typeface="Arial" panose="020B0604020202020204" pitchFamily="34" charset="0"/>
              <a:buChar char="•"/>
            </a:pPr>
            <a:endParaRPr lang="en-US" sz="2000" dirty="0">
              <a:solidFill>
                <a:schemeClr val="tx1"/>
              </a:solidFill>
            </a:endParaRPr>
          </a:p>
          <a:p>
            <a:pPr marL="285750" indent="-285750">
              <a:buFont typeface="Arial" panose="020B0604020202020204" pitchFamily="34" charset="0"/>
              <a:buChar char="•"/>
            </a:pPr>
            <a:r>
              <a:rPr lang="en-US" sz="2000" dirty="0" smtClean="0">
                <a:solidFill>
                  <a:schemeClr val="tx1"/>
                </a:solidFill>
              </a:rPr>
              <a:t>2D </a:t>
            </a:r>
            <a:r>
              <a:rPr lang="en-US" sz="2000" dirty="0">
                <a:solidFill>
                  <a:schemeClr val="tx1"/>
                </a:solidFill>
              </a:rPr>
              <a:t>spots inconclusive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609344"/>
            <a:ext cx="4370825" cy="3657600"/>
          </a:xfrm>
          <a:prstGeom prst="rect">
            <a:avLst/>
          </a:prstGeom>
        </p:spPr>
      </p:pic>
    </p:spTree>
    <p:extLst>
      <p:ext uri="{BB962C8B-B14F-4D97-AF65-F5344CB8AC3E}">
        <p14:creationId xmlns:p14="http://schemas.microsoft.com/office/powerpoint/2010/main" val="716934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49</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461" y="-19759"/>
            <a:ext cx="5200650" cy="6400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9" y="-54928"/>
            <a:ext cx="5200650" cy="6400800"/>
          </a:xfrm>
          <a:prstGeom prst="rect">
            <a:avLst/>
          </a:prstGeom>
        </p:spPr>
      </p:pic>
      <p:sp>
        <p:nvSpPr>
          <p:cNvPr id="2" name="TextBox 1"/>
          <p:cNvSpPr txBox="1"/>
          <p:nvPr/>
        </p:nvSpPr>
        <p:spPr>
          <a:xfrm>
            <a:off x="254085" y="5809459"/>
            <a:ext cx="3075524" cy="369332"/>
          </a:xfrm>
          <a:prstGeom prst="rect">
            <a:avLst/>
          </a:prstGeom>
          <a:noFill/>
        </p:spPr>
        <p:txBody>
          <a:bodyPr wrap="square" rtlCol="0">
            <a:spAutoFit/>
          </a:bodyPr>
          <a:lstStyle/>
          <a:p>
            <a:r>
              <a:rPr lang="en-US" dirty="0" smtClean="0">
                <a:solidFill>
                  <a:prstClr val="white"/>
                </a:solidFill>
              </a:rPr>
              <a:t>Bilateral 2D FFDM images</a:t>
            </a:r>
            <a:endParaRPr lang="en-US" dirty="0">
              <a:solidFill>
                <a:prstClr val="white"/>
              </a:solidFill>
            </a:endParaRPr>
          </a:p>
        </p:txBody>
      </p:sp>
    </p:spTree>
    <p:extLst>
      <p:ext uri="{BB962C8B-B14F-4D97-AF65-F5344CB8AC3E}">
        <p14:creationId xmlns:p14="http://schemas.microsoft.com/office/powerpoint/2010/main" val="1312379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952" y="-291175"/>
            <a:ext cx="5205047" cy="6766560"/>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5</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 y="-18473"/>
            <a:ext cx="4903470" cy="6035040"/>
          </a:xfrm>
          <a:prstGeom prst="rect">
            <a:avLst/>
          </a:prstGeom>
        </p:spPr>
      </p:pic>
      <p:sp>
        <p:nvSpPr>
          <p:cNvPr id="7" name="TextBox 6"/>
          <p:cNvSpPr txBox="1"/>
          <p:nvPr/>
        </p:nvSpPr>
        <p:spPr>
          <a:xfrm>
            <a:off x="5644388" y="406340"/>
            <a:ext cx="1126837" cy="369332"/>
          </a:xfrm>
          <a:prstGeom prst="rect">
            <a:avLst/>
          </a:prstGeom>
          <a:solidFill>
            <a:schemeClr val="tx1">
              <a:lumMod val="50000"/>
            </a:schemeClr>
          </a:solidFill>
        </p:spPr>
        <p:txBody>
          <a:bodyPr wrap="square" rtlCol="0">
            <a:spAutoFit/>
          </a:bodyPr>
          <a:lstStyle/>
          <a:p>
            <a:r>
              <a:rPr lang="en-US" dirty="0" smtClean="0"/>
              <a:t>RCC</a:t>
            </a:r>
            <a:endParaRPr lang="en-US" dirty="0"/>
          </a:p>
        </p:txBody>
      </p:sp>
      <p:sp>
        <p:nvSpPr>
          <p:cNvPr id="8" name="TextBox 7"/>
          <p:cNvSpPr txBox="1"/>
          <p:nvPr/>
        </p:nvSpPr>
        <p:spPr>
          <a:xfrm>
            <a:off x="923636" y="406340"/>
            <a:ext cx="1126837" cy="369332"/>
          </a:xfrm>
          <a:prstGeom prst="rect">
            <a:avLst/>
          </a:prstGeom>
          <a:solidFill>
            <a:schemeClr val="tx1">
              <a:lumMod val="50000"/>
            </a:schemeClr>
          </a:solidFill>
        </p:spPr>
        <p:txBody>
          <a:bodyPr wrap="square" rtlCol="0">
            <a:spAutoFit/>
          </a:bodyPr>
          <a:lstStyle/>
          <a:p>
            <a:r>
              <a:rPr lang="en-US" dirty="0" smtClean="0"/>
              <a:t>RCC</a:t>
            </a:r>
            <a:endParaRPr lang="en-US" dirty="0"/>
          </a:p>
        </p:txBody>
      </p:sp>
    </p:spTree>
    <p:extLst>
      <p:ext uri="{BB962C8B-B14F-4D97-AF65-F5344CB8AC3E}">
        <p14:creationId xmlns:p14="http://schemas.microsoft.com/office/powerpoint/2010/main" val="34607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50</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48" y="0"/>
            <a:ext cx="5200650" cy="6400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02" y="0"/>
            <a:ext cx="5200650" cy="6400800"/>
          </a:xfrm>
          <a:prstGeom prst="rect">
            <a:avLst/>
          </a:prstGeom>
        </p:spPr>
      </p:pic>
      <p:sp>
        <p:nvSpPr>
          <p:cNvPr id="2" name="Rectangle 1"/>
          <p:cNvSpPr/>
          <p:nvPr/>
        </p:nvSpPr>
        <p:spPr>
          <a:xfrm>
            <a:off x="758671" y="5659288"/>
            <a:ext cx="2890535" cy="369332"/>
          </a:xfrm>
          <a:prstGeom prst="rect">
            <a:avLst/>
          </a:prstGeom>
        </p:spPr>
        <p:txBody>
          <a:bodyPr wrap="none">
            <a:spAutoFit/>
          </a:bodyPr>
          <a:lstStyle/>
          <a:p>
            <a:r>
              <a:rPr lang="en-US" dirty="0">
                <a:solidFill>
                  <a:prstClr val="white"/>
                </a:solidFill>
              </a:rPr>
              <a:t>Bilateral 2D FFDM images</a:t>
            </a:r>
          </a:p>
        </p:txBody>
      </p:sp>
    </p:spTree>
    <p:extLst>
      <p:ext uri="{BB962C8B-B14F-4D97-AF65-F5344CB8AC3E}">
        <p14:creationId xmlns:p14="http://schemas.microsoft.com/office/powerpoint/2010/main" val="34473894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3349" y="0"/>
            <a:ext cx="5200650" cy="6400800"/>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a:pPr algn="ctr"/>
              <a:t>51</a:t>
            </a:fld>
            <a:endParaRPr dirty="0"/>
          </a:p>
        </p:txBody>
      </p:sp>
      <p:pic>
        <p:nvPicPr>
          <p:cNvPr id="4" name="01_Dimensions^110_16AD_20161127 154258_R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738" y="0"/>
            <a:ext cx="4800600" cy="6400800"/>
          </a:xfrm>
          <a:prstGeom prst="rect">
            <a:avLst/>
          </a:prstGeom>
        </p:spPr>
      </p:pic>
      <p:cxnSp>
        <p:nvCxnSpPr>
          <p:cNvPr id="7" name="Straight Arrow Connector 6"/>
          <p:cNvCxnSpPr/>
          <p:nvPr/>
        </p:nvCxnSpPr>
        <p:spPr>
          <a:xfrm flipV="1">
            <a:off x="6261652" y="4015409"/>
            <a:ext cx="735496" cy="73549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50265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6453F95C-7FA8-E048-BEDD-3F6B9882286F}" type="slidenum">
              <a:rPr/>
              <a:pPr algn="ctr"/>
              <a:t>52</a:t>
            </a:fld>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59"/>
            <a:ext cx="4572005" cy="594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4" y="308232"/>
            <a:ext cx="4572005" cy="5943600"/>
          </a:xfrm>
          <a:prstGeom prst="rect">
            <a:avLst/>
          </a:prstGeom>
        </p:spPr>
      </p:pic>
    </p:spTree>
    <p:extLst>
      <p:ext uri="{BB962C8B-B14F-4D97-AF65-F5344CB8AC3E}">
        <p14:creationId xmlns:p14="http://schemas.microsoft.com/office/powerpoint/2010/main" val="513301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6453F95C-7FA8-E048-BEDD-3F6B9882286F}" type="slidenum">
              <a:rPr/>
              <a:pPr algn="ctr"/>
              <a:t>53</a:t>
            </a:fld>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349" y="74585"/>
            <a:ext cx="5200650" cy="6400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87" y="531785"/>
            <a:ext cx="4220310" cy="5486400"/>
          </a:xfrm>
          <a:prstGeom prst="rect">
            <a:avLst/>
          </a:prstGeom>
        </p:spPr>
      </p:pic>
      <p:sp>
        <p:nvSpPr>
          <p:cNvPr id="5" name="Oval 4"/>
          <p:cNvSpPr/>
          <p:nvPr/>
        </p:nvSpPr>
        <p:spPr>
          <a:xfrm>
            <a:off x="6669156" y="3588026"/>
            <a:ext cx="1003853" cy="964096"/>
          </a:xfrm>
          <a:prstGeom prst="ellipse">
            <a:avLst/>
          </a:prstGeom>
          <a:no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23212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Case 1 – Fatty tissue</a:t>
            </a:r>
            <a:endParaRPr lang="en-US" sz="2800" dirty="0"/>
          </a:p>
        </p:txBody>
      </p:sp>
      <p:sp>
        <p:nvSpPr>
          <p:cNvPr id="4" name="Slide Number Placeholder 3"/>
          <p:cNvSpPr>
            <a:spLocks noGrp="1"/>
          </p:cNvSpPr>
          <p:nvPr>
            <p:ph type="sldNum" sz="quarter" idx="4"/>
          </p:nvPr>
        </p:nvSpPr>
        <p:spPr/>
        <p:txBody>
          <a:bodyPr/>
          <a:lstStyle/>
          <a:p>
            <a:pPr algn="ctr"/>
            <a:fld id="{6453F95C-7FA8-E048-BEDD-3F6B9882286F}" type="slidenum">
              <a:rPr/>
              <a:pPr algn="ctr"/>
              <a:t>54</a:t>
            </a:fld>
            <a:endParaRPr dirty="0"/>
          </a:p>
        </p:txBody>
      </p:sp>
      <p:sp>
        <p:nvSpPr>
          <p:cNvPr id="6" name="Content Placeholder 5"/>
          <p:cNvSpPr>
            <a:spLocks noGrp="1"/>
          </p:cNvSpPr>
          <p:nvPr>
            <p:ph idx="4294967295"/>
          </p:nvPr>
        </p:nvSpPr>
        <p:spPr>
          <a:xfrm>
            <a:off x="916775" y="1327817"/>
            <a:ext cx="3316288" cy="4606925"/>
          </a:xfrm>
        </p:spPr>
        <p:txBody>
          <a:bodyPr/>
          <a:lstStyle/>
          <a:p>
            <a:pPr marL="285750" indent="-285750">
              <a:buFont typeface="Arial" panose="020B0604020202020204" pitchFamily="34" charset="0"/>
              <a:buChar char="•"/>
            </a:pPr>
            <a:endParaRPr lang="en-US" sz="2400" dirty="0" smtClean="0">
              <a:solidFill>
                <a:schemeClr val="tx1"/>
              </a:solidFill>
            </a:endParaRPr>
          </a:p>
          <a:p>
            <a:pPr marL="285750" indent="-285750">
              <a:buFont typeface="Arial" panose="020B0604020202020204" pitchFamily="34" charset="0"/>
              <a:buChar char="•"/>
            </a:pPr>
            <a:endParaRPr lang="en-US" sz="2400" dirty="0">
              <a:solidFill>
                <a:schemeClr val="tx1"/>
              </a:solidFill>
            </a:endParaRPr>
          </a:p>
          <a:p>
            <a:pPr marL="285750" indent="-285750">
              <a:buFont typeface="Arial" panose="020B0604020202020204" pitchFamily="34" charset="0"/>
              <a:buChar char="•"/>
            </a:pPr>
            <a:r>
              <a:rPr lang="en-US" sz="2000" b="0" dirty="0" smtClean="0">
                <a:solidFill>
                  <a:schemeClr val="tx1">
                    <a:lumMod val="50000"/>
                  </a:schemeClr>
                </a:solidFill>
              </a:rPr>
              <a:t>Architectural distortion</a:t>
            </a:r>
          </a:p>
          <a:p>
            <a:pPr marL="285750" indent="-285750">
              <a:buFont typeface="Arial" panose="020B0604020202020204" pitchFamily="34" charset="0"/>
              <a:buChar char="•"/>
            </a:pPr>
            <a:endParaRPr lang="en-US" sz="2000" b="0" dirty="0" smtClean="0">
              <a:solidFill>
                <a:schemeClr val="tx1">
                  <a:lumMod val="50000"/>
                </a:schemeClr>
              </a:solidFill>
            </a:endParaRPr>
          </a:p>
          <a:p>
            <a:pPr marL="285750" indent="-285750">
              <a:buFont typeface="Arial" panose="020B0604020202020204" pitchFamily="34" charset="0"/>
              <a:buChar char="•"/>
            </a:pPr>
            <a:r>
              <a:rPr lang="en-US" sz="2000" b="0" dirty="0" smtClean="0">
                <a:solidFill>
                  <a:schemeClr val="tx1">
                    <a:lumMod val="50000"/>
                  </a:schemeClr>
                </a:solidFill>
              </a:rPr>
              <a:t>4 </a:t>
            </a:r>
            <a:r>
              <a:rPr lang="en-US" sz="2000" b="0" dirty="0">
                <a:solidFill>
                  <a:schemeClr val="tx1">
                    <a:lumMod val="50000"/>
                  </a:schemeClr>
                </a:solidFill>
              </a:rPr>
              <a:t>mm lesion </a:t>
            </a:r>
            <a:r>
              <a:rPr lang="en-US" sz="2000" b="0" dirty="0" smtClean="0">
                <a:solidFill>
                  <a:schemeClr val="tx1">
                    <a:lumMod val="50000"/>
                  </a:schemeClr>
                </a:solidFill>
              </a:rPr>
              <a:t>seen on 3D Mammography exam only</a:t>
            </a:r>
          </a:p>
          <a:p>
            <a:pPr marL="651510" lvl="2" indent="-285750">
              <a:buFont typeface="Arial" panose="020B0604020202020204" pitchFamily="34" charset="0"/>
              <a:buChar char="•"/>
            </a:pPr>
            <a:r>
              <a:rPr lang="en-US" sz="1800" dirty="0" smtClean="0">
                <a:solidFill>
                  <a:schemeClr val="tx1">
                    <a:lumMod val="50000"/>
                  </a:schemeClr>
                </a:solidFill>
              </a:rPr>
              <a:t>CC only </a:t>
            </a:r>
          </a:p>
          <a:p>
            <a:pPr marL="285750" indent="-285750">
              <a:buFont typeface="Arial" panose="020B0604020202020204" pitchFamily="34" charset="0"/>
              <a:buChar char="•"/>
            </a:pPr>
            <a:endParaRPr lang="en-US" sz="2000" dirty="0">
              <a:solidFill>
                <a:schemeClr val="tx1"/>
              </a:solidFill>
            </a:endParaRPr>
          </a:p>
          <a:p>
            <a:pPr marL="285750" indent="-285750">
              <a:buFont typeface="Arial" panose="020B0604020202020204" pitchFamily="34" charset="0"/>
              <a:buChar char="•"/>
            </a:pPr>
            <a:r>
              <a:rPr lang="en-US" sz="2000" dirty="0" smtClean="0">
                <a:solidFill>
                  <a:schemeClr val="tx1"/>
                </a:solidFill>
              </a:rPr>
              <a:t>Invasive Ductal Carcinoma</a:t>
            </a:r>
            <a:endParaRPr lang="en-US" sz="2000"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609344"/>
            <a:ext cx="4370825" cy="3657600"/>
          </a:xfrm>
          <a:prstGeom prst="rect">
            <a:avLst/>
          </a:prstGeom>
        </p:spPr>
      </p:pic>
    </p:spTree>
    <p:extLst>
      <p:ext uri="{BB962C8B-B14F-4D97-AF65-F5344CB8AC3E}">
        <p14:creationId xmlns:p14="http://schemas.microsoft.com/office/powerpoint/2010/main" val="371272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Case 2 </a:t>
            </a:r>
            <a:r>
              <a:rPr lang="en-US" sz="2800" dirty="0"/>
              <a:t>- </a:t>
            </a:r>
            <a:r>
              <a:rPr lang="en-US" sz="2800" dirty="0" smtClean="0"/>
              <a:t>Scattered </a:t>
            </a:r>
            <a:r>
              <a:rPr lang="en-US" sz="2800" dirty="0"/>
              <a:t>areas of fibroglandular density</a:t>
            </a:r>
            <a:br>
              <a:rPr lang="en-US" sz="2800" dirty="0"/>
            </a:br>
            <a:endParaRPr lang="en-US" sz="2800" dirty="0"/>
          </a:p>
        </p:txBody>
      </p:sp>
      <p:sp>
        <p:nvSpPr>
          <p:cNvPr id="2" name="Slide Number Placeholder 1"/>
          <p:cNvSpPr>
            <a:spLocks noGrp="1"/>
          </p:cNvSpPr>
          <p:nvPr>
            <p:ph type="sldNum" sz="quarter" idx="4"/>
          </p:nvPr>
        </p:nvSpPr>
        <p:spPr/>
        <p:txBody>
          <a:bodyPr/>
          <a:lstStyle/>
          <a:p>
            <a:pPr algn="ctr"/>
            <a:fld id="{6453F95C-7FA8-E048-BEDD-3F6B9882286F}" type="slidenum">
              <a:rPr/>
              <a:pPr algn="ctr"/>
              <a:t>55</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597152"/>
            <a:ext cx="4370825" cy="3657600"/>
          </a:xfrm>
          <a:prstGeom prst="rect">
            <a:avLst/>
          </a:prstGeom>
        </p:spPr>
      </p:pic>
      <p:sp>
        <p:nvSpPr>
          <p:cNvPr id="5" name="Rectangle 4"/>
          <p:cNvSpPr/>
          <p:nvPr/>
        </p:nvSpPr>
        <p:spPr>
          <a:xfrm>
            <a:off x="808075" y="1597152"/>
            <a:ext cx="3783671" cy="3179332"/>
          </a:xfrm>
          <a:prstGeom prst="rect">
            <a:avLst/>
          </a:prstGeom>
        </p:spPr>
        <p:txBody>
          <a:bodyPr wrap="square">
            <a:spAutoFit/>
          </a:bodyPr>
          <a:lstStyle/>
          <a:p>
            <a:pPr marL="285750" indent="-285750">
              <a:lnSpc>
                <a:spcPct val="90000"/>
              </a:lnSpc>
              <a:spcBef>
                <a:spcPts val="200"/>
              </a:spcBef>
              <a:spcAft>
                <a:spcPts val="400"/>
              </a:spcAft>
              <a:buFont typeface="Arial" panose="020B0604020202020204" pitchFamily="34" charset="0"/>
              <a:buChar char="•"/>
            </a:pPr>
            <a:endParaRPr lang="en-US" sz="24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Extensive family history:</a:t>
            </a:r>
          </a:p>
          <a:p>
            <a:pPr marL="742950" lvl="1"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Sister, cousins, aunt</a:t>
            </a:r>
          </a:p>
          <a:p>
            <a:pPr marL="285750" indent="-285750">
              <a:lnSpc>
                <a:spcPct val="90000"/>
              </a:lnSpc>
              <a:spcBef>
                <a:spcPts val="200"/>
              </a:spcBef>
              <a:spcAft>
                <a:spcPts val="400"/>
              </a:spcAft>
              <a:buFont typeface="Arial" panose="020B0604020202020204" pitchFamily="34" charset="0"/>
              <a:buChar char="•"/>
            </a:pPr>
            <a:endParaRPr lang="en-US" sz="2000" b="1" dirty="0" smtClean="0">
              <a:solidFill>
                <a:prstClr val="white"/>
              </a:solidFill>
            </a:endParaRPr>
          </a:p>
          <a:p>
            <a:pPr marL="342900" indent="-342900">
              <a:lnSpc>
                <a:spcPct val="90000"/>
              </a:lnSpc>
              <a:spcBef>
                <a:spcPts val="200"/>
              </a:spcBef>
              <a:spcAft>
                <a:spcPts val="400"/>
              </a:spcAft>
              <a:buFont typeface="Arial" panose="020B0604020202020204" pitchFamily="34" charset="0"/>
              <a:buChar char="•"/>
            </a:pPr>
            <a:r>
              <a:rPr lang="en-US" sz="2000" b="1" dirty="0" smtClean="0">
                <a:solidFill>
                  <a:prstClr val="white"/>
                </a:solidFill>
              </a:rPr>
              <a:t>3D Mammography</a:t>
            </a:r>
            <a:r>
              <a:rPr lang="en-US" sz="2000" b="1" baseline="30000" dirty="0" smtClean="0">
                <a:solidFill>
                  <a:prstClr val="white"/>
                </a:solidFill>
                <a:cs typeface="Arial" panose="020B0604020202020204" pitchFamily="34" charset="0"/>
              </a:rPr>
              <a:t>™</a:t>
            </a:r>
            <a:r>
              <a:rPr lang="en-US" sz="2000" b="1" baseline="30000" dirty="0" smtClean="0">
                <a:solidFill>
                  <a:prstClr val="white"/>
                </a:solidFill>
              </a:rPr>
              <a:t> </a:t>
            </a:r>
            <a:r>
              <a:rPr lang="en-US" sz="2000" b="1" dirty="0" smtClean="0">
                <a:solidFill>
                  <a:prstClr val="white"/>
                </a:solidFill>
              </a:rPr>
              <a:t>finding </a:t>
            </a:r>
          </a:p>
          <a:p>
            <a:pPr marL="800100" lvl="1" indent="-342900">
              <a:lnSpc>
                <a:spcPct val="90000"/>
              </a:lnSpc>
              <a:spcBef>
                <a:spcPts val="200"/>
              </a:spcBef>
              <a:spcAft>
                <a:spcPts val="400"/>
              </a:spcAft>
              <a:buFont typeface="Arial" panose="020B0604020202020204" pitchFamily="34" charset="0"/>
              <a:buChar char="•"/>
            </a:pPr>
            <a:r>
              <a:rPr lang="en-US" sz="2000" b="1" dirty="0" smtClean="0">
                <a:solidFill>
                  <a:prstClr val="white"/>
                </a:solidFill>
              </a:rPr>
              <a:t>CC only finding</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p:txBody>
      </p:sp>
    </p:spTree>
    <p:extLst>
      <p:ext uri="{BB962C8B-B14F-4D97-AF65-F5344CB8AC3E}">
        <p14:creationId xmlns:p14="http://schemas.microsoft.com/office/powerpoint/2010/main" val="723758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56</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58" y="-690959"/>
            <a:ext cx="55721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067" y="-1085088"/>
            <a:ext cx="5572125" cy="6858000"/>
          </a:xfrm>
          <a:prstGeom prst="rect">
            <a:avLst/>
          </a:prstGeom>
        </p:spPr>
      </p:pic>
      <p:sp>
        <p:nvSpPr>
          <p:cNvPr id="5" name="Rectangle 4"/>
          <p:cNvSpPr/>
          <p:nvPr/>
        </p:nvSpPr>
        <p:spPr>
          <a:xfrm>
            <a:off x="214567" y="5588246"/>
            <a:ext cx="2582758" cy="369332"/>
          </a:xfrm>
          <a:prstGeom prst="rect">
            <a:avLst/>
          </a:prstGeom>
        </p:spPr>
        <p:txBody>
          <a:bodyPr wrap="none">
            <a:spAutoFit/>
          </a:bodyPr>
          <a:lstStyle/>
          <a:p>
            <a:r>
              <a:rPr lang="en-US" dirty="0">
                <a:solidFill>
                  <a:prstClr val="white"/>
                </a:solidFill>
              </a:rPr>
              <a:t>Bilateral 2D </a:t>
            </a:r>
            <a:r>
              <a:rPr lang="en-US" dirty="0" smtClean="0">
                <a:solidFill>
                  <a:prstClr val="white"/>
                </a:solidFill>
              </a:rPr>
              <a:t>CC </a:t>
            </a:r>
            <a:r>
              <a:rPr lang="en-US" dirty="0">
                <a:solidFill>
                  <a:prstClr val="white"/>
                </a:solidFill>
              </a:rPr>
              <a:t>images</a:t>
            </a:r>
          </a:p>
        </p:txBody>
      </p:sp>
    </p:spTree>
    <p:extLst>
      <p:ext uri="{BB962C8B-B14F-4D97-AF65-F5344CB8AC3E}">
        <p14:creationId xmlns:p14="http://schemas.microsoft.com/office/powerpoint/2010/main" val="632670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57</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097" y="0"/>
            <a:ext cx="55721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28" y="0"/>
            <a:ext cx="5572125" cy="6858000"/>
          </a:xfrm>
          <a:prstGeom prst="rect">
            <a:avLst/>
          </a:prstGeom>
        </p:spPr>
      </p:pic>
      <p:sp>
        <p:nvSpPr>
          <p:cNvPr id="5" name="Rectangle 4"/>
          <p:cNvSpPr/>
          <p:nvPr/>
        </p:nvSpPr>
        <p:spPr>
          <a:xfrm>
            <a:off x="135054" y="5689360"/>
            <a:ext cx="2749471" cy="369332"/>
          </a:xfrm>
          <a:prstGeom prst="rect">
            <a:avLst/>
          </a:prstGeom>
        </p:spPr>
        <p:txBody>
          <a:bodyPr wrap="none">
            <a:spAutoFit/>
          </a:bodyPr>
          <a:lstStyle/>
          <a:p>
            <a:r>
              <a:rPr lang="en-US" dirty="0">
                <a:solidFill>
                  <a:prstClr val="white"/>
                </a:solidFill>
              </a:rPr>
              <a:t>Bilateral 2D </a:t>
            </a:r>
            <a:r>
              <a:rPr lang="en-US" dirty="0" smtClean="0">
                <a:solidFill>
                  <a:prstClr val="white"/>
                </a:solidFill>
              </a:rPr>
              <a:t>MLO </a:t>
            </a:r>
            <a:r>
              <a:rPr lang="en-US" dirty="0">
                <a:solidFill>
                  <a:prstClr val="white"/>
                </a:solidFill>
              </a:rPr>
              <a:t>images</a:t>
            </a:r>
          </a:p>
        </p:txBody>
      </p:sp>
    </p:spTree>
    <p:extLst>
      <p:ext uri="{BB962C8B-B14F-4D97-AF65-F5344CB8AC3E}">
        <p14:creationId xmlns:p14="http://schemas.microsoft.com/office/powerpoint/2010/main" val="19669568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58</a:t>
            </a:fld>
            <a:endParaRPr dirty="0"/>
          </a:p>
        </p:txBody>
      </p:sp>
      <p:pic>
        <p:nvPicPr>
          <p:cNvPr id="4" name="Picture 3"/>
          <p:cNvPicPr>
            <a:picLocks noChangeAspect="1"/>
          </p:cNvPicPr>
          <p:nvPr/>
        </p:nvPicPr>
        <p:blipFill>
          <a:blip r:embed="rId5"/>
          <a:stretch>
            <a:fillRect/>
          </a:stretch>
        </p:blipFill>
        <p:spPr>
          <a:xfrm>
            <a:off x="3475213" y="-701749"/>
            <a:ext cx="5571744" cy="6858000"/>
          </a:xfrm>
          <a:prstGeom prst="rect">
            <a:avLst/>
          </a:prstGeom>
        </p:spPr>
      </p:pic>
      <p:pic>
        <p:nvPicPr>
          <p:cNvPr id="6" name="2017_Intelligent2D^08RS_20171207 070847_R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4968" y="-839815"/>
            <a:ext cx="5486400" cy="7315200"/>
          </a:xfrm>
          <a:prstGeom prst="rect">
            <a:avLst/>
          </a:prstGeom>
        </p:spPr>
      </p:pic>
      <p:cxnSp>
        <p:nvCxnSpPr>
          <p:cNvPr id="5" name="Straight Arrow Connector 4"/>
          <p:cNvCxnSpPr/>
          <p:nvPr/>
        </p:nvCxnSpPr>
        <p:spPr>
          <a:xfrm>
            <a:off x="7251404" y="1392865"/>
            <a:ext cx="914400" cy="9144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4613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Case 2 </a:t>
            </a:r>
            <a:r>
              <a:rPr lang="en-US" sz="2800" dirty="0"/>
              <a:t>- </a:t>
            </a:r>
            <a:r>
              <a:rPr lang="en-US" sz="2800" dirty="0" smtClean="0"/>
              <a:t>Scattered </a:t>
            </a:r>
            <a:r>
              <a:rPr lang="en-US" sz="2800" dirty="0"/>
              <a:t>areas of fibroglandular density</a:t>
            </a:r>
            <a:br>
              <a:rPr lang="en-US" sz="2800" dirty="0"/>
            </a:br>
            <a:endParaRPr lang="en-US" sz="2800" dirty="0"/>
          </a:p>
        </p:txBody>
      </p:sp>
      <p:sp>
        <p:nvSpPr>
          <p:cNvPr id="2" name="Slide Number Placeholder 1"/>
          <p:cNvSpPr>
            <a:spLocks noGrp="1"/>
          </p:cNvSpPr>
          <p:nvPr>
            <p:ph type="sldNum" sz="quarter" idx="4"/>
          </p:nvPr>
        </p:nvSpPr>
        <p:spPr/>
        <p:txBody>
          <a:bodyPr/>
          <a:lstStyle/>
          <a:p>
            <a:pPr algn="ctr"/>
            <a:fld id="{6453F95C-7FA8-E048-BEDD-3F6B9882286F}" type="slidenum">
              <a:rPr/>
              <a:pPr algn="ctr"/>
              <a:t>59</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597152"/>
            <a:ext cx="4370825" cy="3657600"/>
          </a:xfrm>
          <a:prstGeom prst="rect">
            <a:avLst/>
          </a:prstGeom>
        </p:spPr>
      </p:pic>
      <p:sp>
        <p:nvSpPr>
          <p:cNvPr id="5" name="Rectangle 4"/>
          <p:cNvSpPr/>
          <p:nvPr/>
        </p:nvSpPr>
        <p:spPr>
          <a:xfrm>
            <a:off x="808075" y="1597152"/>
            <a:ext cx="3783671" cy="3810274"/>
          </a:xfrm>
          <a:prstGeom prst="rect">
            <a:avLst/>
          </a:prstGeom>
        </p:spPr>
        <p:txBody>
          <a:bodyPr wrap="square">
            <a:spAutoFit/>
          </a:bodyPr>
          <a:lstStyle/>
          <a:p>
            <a:pPr marL="285750" indent="-285750">
              <a:lnSpc>
                <a:spcPct val="90000"/>
              </a:lnSpc>
              <a:spcBef>
                <a:spcPts val="200"/>
              </a:spcBef>
              <a:spcAft>
                <a:spcPts val="400"/>
              </a:spcAft>
              <a:buFont typeface="Arial" panose="020B0604020202020204" pitchFamily="34" charset="0"/>
              <a:buChar char="•"/>
            </a:pPr>
            <a:endParaRPr lang="en-US" sz="2400" dirty="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dirty="0" smtClean="0">
                <a:solidFill>
                  <a:prstClr val="white">
                    <a:lumMod val="50000"/>
                  </a:prstClr>
                </a:solidFill>
              </a:rPr>
              <a:t>Extensive family history:</a:t>
            </a:r>
          </a:p>
          <a:p>
            <a:pPr marL="742950" lvl="1" indent="-285750">
              <a:lnSpc>
                <a:spcPct val="90000"/>
              </a:lnSpc>
              <a:spcBef>
                <a:spcPts val="200"/>
              </a:spcBef>
              <a:spcAft>
                <a:spcPts val="400"/>
              </a:spcAft>
              <a:buFont typeface="Arial" panose="020B0604020202020204" pitchFamily="34" charset="0"/>
              <a:buChar char="•"/>
            </a:pPr>
            <a:r>
              <a:rPr lang="en-US" sz="2000" dirty="0" smtClean="0">
                <a:solidFill>
                  <a:prstClr val="white">
                    <a:lumMod val="50000"/>
                  </a:prstClr>
                </a:solidFill>
              </a:rPr>
              <a:t>Sister, cousins, aunt</a:t>
            </a:r>
          </a:p>
          <a:p>
            <a:pPr marL="285750" indent="-285750">
              <a:lnSpc>
                <a:spcPct val="90000"/>
              </a:lnSpc>
              <a:spcBef>
                <a:spcPts val="200"/>
              </a:spcBef>
              <a:spcAft>
                <a:spcPts val="400"/>
              </a:spcAft>
              <a:buFont typeface="Arial" panose="020B0604020202020204" pitchFamily="34" charset="0"/>
              <a:buChar char="•"/>
            </a:pPr>
            <a:endParaRPr lang="en-US" sz="2000" dirty="0" smtClean="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dirty="0" smtClean="0">
                <a:solidFill>
                  <a:prstClr val="white">
                    <a:lumMod val="50000"/>
                  </a:prstClr>
                </a:solidFill>
              </a:rPr>
              <a:t>CC only finding</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Radial scar</a:t>
            </a:r>
          </a:p>
          <a:p>
            <a:pPr marL="742950" lvl="1"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Benign with focal ductal hyperplasia without atypia</a:t>
            </a: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p:txBody>
      </p:sp>
    </p:spTree>
    <p:extLst>
      <p:ext uri="{BB962C8B-B14F-4D97-AF65-F5344CB8AC3E}">
        <p14:creationId xmlns:p14="http://schemas.microsoft.com/office/powerpoint/2010/main" val="262639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smtClean="0"/>
              <a:t>     </a:t>
            </a:r>
            <a:fld id="{69E57DC2-970A-4B3E-BB1C-7A09969E49DF}" type="slidenum">
              <a:rPr lang="en-US" smtClean="0"/>
              <a:t>6</a:t>
            </a:fld>
            <a:endParaRPr lang="en-US" dirty="0"/>
          </a:p>
        </p:txBody>
      </p:sp>
      <p:pic>
        <p:nvPicPr>
          <p:cNvPr id="4"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149642" y="-291175"/>
            <a:ext cx="6767978" cy="6766560"/>
          </a:xfrm>
        </p:spPr>
      </p:pic>
    </p:spTree>
    <p:extLst>
      <p:ext uri="{BB962C8B-B14F-4D97-AF65-F5344CB8AC3E}">
        <p14:creationId xmlns:p14="http://schemas.microsoft.com/office/powerpoint/2010/main" val="5486357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3 – Heterogeneously </a:t>
            </a:r>
            <a:r>
              <a:rPr lang="en-US" dirty="0"/>
              <a:t>dense</a:t>
            </a:r>
          </a:p>
        </p:txBody>
      </p:sp>
      <p:sp>
        <p:nvSpPr>
          <p:cNvPr id="3" name="Slide Number Placeholder 2"/>
          <p:cNvSpPr>
            <a:spLocks noGrp="1"/>
          </p:cNvSpPr>
          <p:nvPr>
            <p:ph type="sldNum" sz="quarter" idx="4"/>
          </p:nvPr>
        </p:nvSpPr>
        <p:spPr/>
        <p:txBody>
          <a:bodyPr/>
          <a:lstStyle/>
          <a:p>
            <a:pPr algn="ctr"/>
            <a:fld id="{6453F95C-7FA8-E048-BEDD-3F6B9882286F}" type="slidenum">
              <a:rPr/>
              <a:pPr algn="ctr"/>
              <a:t>60</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48" y="1609344"/>
            <a:ext cx="4370825" cy="3657600"/>
          </a:xfrm>
          <a:prstGeom prst="rect">
            <a:avLst/>
          </a:prstGeom>
        </p:spPr>
      </p:pic>
      <p:sp>
        <p:nvSpPr>
          <p:cNvPr id="5" name="Rectangle 4"/>
          <p:cNvSpPr/>
          <p:nvPr/>
        </p:nvSpPr>
        <p:spPr>
          <a:xfrm>
            <a:off x="808075" y="1597152"/>
            <a:ext cx="3783671" cy="3179332"/>
          </a:xfrm>
          <a:prstGeom prst="rect">
            <a:avLst/>
          </a:prstGeom>
        </p:spPr>
        <p:txBody>
          <a:bodyPr wrap="square">
            <a:spAutoFit/>
          </a:bodyPr>
          <a:lstStyle/>
          <a:p>
            <a:pPr marL="285750" indent="-285750">
              <a:lnSpc>
                <a:spcPct val="90000"/>
              </a:lnSpc>
              <a:spcBef>
                <a:spcPts val="200"/>
              </a:spcBef>
              <a:spcAft>
                <a:spcPts val="400"/>
              </a:spcAft>
              <a:buFont typeface="Arial" panose="020B0604020202020204" pitchFamily="34" charset="0"/>
              <a:buChar char="•"/>
            </a:pPr>
            <a:endParaRPr lang="en-US" sz="24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endParaRPr lang="en-US" sz="2000" b="1" dirty="0" smtClean="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History of bilateral breast surgery </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Strong family history:</a:t>
            </a:r>
          </a:p>
          <a:p>
            <a:pPr marL="742950" lvl="1"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Sister, aunt, cousin </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p:txBody>
      </p:sp>
    </p:spTree>
    <p:extLst>
      <p:ext uri="{BB962C8B-B14F-4D97-AF65-F5344CB8AC3E}">
        <p14:creationId xmlns:p14="http://schemas.microsoft.com/office/powerpoint/2010/main" val="896925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61</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932" y="-382615"/>
            <a:ext cx="5572125"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93" y="-382615"/>
            <a:ext cx="5572125" cy="6858000"/>
          </a:xfrm>
          <a:prstGeom prst="rect">
            <a:avLst/>
          </a:prstGeom>
        </p:spPr>
      </p:pic>
      <p:sp>
        <p:nvSpPr>
          <p:cNvPr id="5" name="Rectangle 4"/>
          <p:cNvSpPr/>
          <p:nvPr/>
        </p:nvSpPr>
        <p:spPr>
          <a:xfrm>
            <a:off x="70282" y="5778812"/>
            <a:ext cx="2698175" cy="369332"/>
          </a:xfrm>
          <a:prstGeom prst="rect">
            <a:avLst/>
          </a:prstGeom>
        </p:spPr>
        <p:txBody>
          <a:bodyPr wrap="none">
            <a:spAutoFit/>
          </a:bodyPr>
          <a:lstStyle/>
          <a:p>
            <a:r>
              <a:rPr lang="en-US" dirty="0">
                <a:solidFill>
                  <a:prstClr val="white"/>
                </a:solidFill>
              </a:rPr>
              <a:t>Bilateral </a:t>
            </a:r>
            <a:r>
              <a:rPr lang="en-US" dirty="0" smtClean="0">
                <a:solidFill>
                  <a:prstClr val="white"/>
                </a:solidFill>
              </a:rPr>
              <a:t>s2D </a:t>
            </a:r>
            <a:r>
              <a:rPr lang="en-US" dirty="0">
                <a:solidFill>
                  <a:prstClr val="white"/>
                </a:solidFill>
              </a:rPr>
              <a:t>CC images</a:t>
            </a:r>
          </a:p>
        </p:txBody>
      </p:sp>
    </p:spTree>
    <p:extLst>
      <p:ext uri="{BB962C8B-B14F-4D97-AF65-F5344CB8AC3E}">
        <p14:creationId xmlns:p14="http://schemas.microsoft.com/office/powerpoint/2010/main" val="1443471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62</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39" y="0"/>
            <a:ext cx="55721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286" y="0"/>
            <a:ext cx="5572125" cy="6858000"/>
          </a:xfrm>
          <a:prstGeom prst="rect">
            <a:avLst/>
          </a:prstGeom>
        </p:spPr>
      </p:pic>
      <p:sp>
        <p:nvSpPr>
          <p:cNvPr id="5" name="Rectangle 4"/>
          <p:cNvSpPr/>
          <p:nvPr/>
        </p:nvSpPr>
        <p:spPr>
          <a:xfrm>
            <a:off x="100100" y="5828508"/>
            <a:ext cx="2864887" cy="369332"/>
          </a:xfrm>
          <a:prstGeom prst="rect">
            <a:avLst/>
          </a:prstGeom>
        </p:spPr>
        <p:txBody>
          <a:bodyPr wrap="none">
            <a:spAutoFit/>
          </a:bodyPr>
          <a:lstStyle/>
          <a:p>
            <a:r>
              <a:rPr lang="en-US" dirty="0">
                <a:solidFill>
                  <a:prstClr val="white"/>
                </a:solidFill>
              </a:rPr>
              <a:t>Bilateral </a:t>
            </a:r>
            <a:r>
              <a:rPr lang="en-US" dirty="0" smtClean="0">
                <a:solidFill>
                  <a:prstClr val="white"/>
                </a:solidFill>
              </a:rPr>
              <a:t>s2D MLO </a:t>
            </a:r>
            <a:r>
              <a:rPr lang="en-US" dirty="0">
                <a:solidFill>
                  <a:prstClr val="white"/>
                </a:solidFill>
              </a:rPr>
              <a:t>images</a:t>
            </a:r>
          </a:p>
        </p:txBody>
      </p:sp>
      <p:cxnSp>
        <p:nvCxnSpPr>
          <p:cNvPr id="7" name="Straight Arrow Connector 6"/>
          <p:cNvCxnSpPr/>
          <p:nvPr/>
        </p:nvCxnSpPr>
        <p:spPr>
          <a:xfrm flipV="1">
            <a:off x="5227983" y="4502426"/>
            <a:ext cx="715617" cy="367748"/>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746531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7_Intelligent2D^09M_20160412 082718_L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021" y="-242281"/>
            <a:ext cx="5708650" cy="6858000"/>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a:pPr algn="ctr"/>
              <a:t>63</a:t>
            </a:fld>
            <a:endParaRPr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265" y="-242281"/>
            <a:ext cx="5200650" cy="6400800"/>
          </a:xfrm>
          <a:prstGeom prst="rect">
            <a:avLst/>
          </a:prstGeom>
        </p:spPr>
      </p:pic>
      <p:cxnSp>
        <p:nvCxnSpPr>
          <p:cNvPr id="6" name="Straight Arrow Connector 5"/>
          <p:cNvCxnSpPr/>
          <p:nvPr/>
        </p:nvCxnSpPr>
        <p:spPr>
          <a:xfrm flipV="1">
            <a:off x="5401801" y="4219360"/>
            <a:ext cx="695739" cy="41744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986722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7_Intelligent2D^09M_20160412 082417_LM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5708650" cy="6858000"/>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a:pPr algn="ctr"/>
              <a:t>64</a:t>
            </a:fld>
            <a:endParaRPr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083" y="0"/>
            <a:ext cx="5200650" cy="6400800"/>
          </a:xfrm>
          <a:prstGeom prst="rect">
            <a:avLst/>
          </a:prstGeom>
        </p:spPr>
      </p:pic>
      <p:cxnSp>
        <p:nvCxnSpPr>
          <p:cNvPr id="6" name="Straight Arrow Connector 5"/>
          <p:cNvCxnSpPr/>
          <p:nvPr/>
        </p:nvCxnSpPr>
        <p:spPr>
          <a:xfrm flipV="1">
            <a:off x="5147488" y="4238307"/>
            <a:ext cx="695739" cy="41744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829185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3 – Heterogeneously </a:t>
            </a:r>
            <a:r>
              <a:rPr lang="en-US" dirty="0"/>
              <a:t>dense</a:t>
            </a:r>
          </a:p>
        </p:txBody>
      </p:sp>
      <p:sp>
        <p:nvSpPr>
          <p:cNvPr id="3" name="Slide Number Placeholder 2"/>
          <p:cNvSpPr>
            <a:spLocks noGrp="1"/>
          </p:cNvSpPr>
          <p:nvPr>
            <p:ph type="sldNum" sz="quarter" idx="4"/>
          </p:nvPr>
        </p:nvSpPr>
        <p:spPr/>
        <p:txBody>
          <a:bodyPr/>
          <a:lstStyle/>
          <a:p>
            <a:pPr algn="ctr"/>
            <a:fld id="{6453F95C-7FA8-E048-BEDD-3F6B9882286F}" type="slidenum">
              <a:rPr/>
              <a:pPr algn="ctr"/>
              <a:t>65</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48" y="1609344"/>
            <a:ext cx="4370825" cy="3657600"/>
          </a:xfrm>
          <a:prstGeom prst="rect">
            <a:avLst/>
          </a:prstGeom>
        </p:spPr>
      </p:pic>
      <p:sp>
        <p:nvSpPr>
          <p:cNvPr id="5" name="Rectangle 4"/>
          <p:cNvSpPr/>
          <p:nvPr/>
        </p:nvSpPr>
        <p:spPr>
          <a:xfrm>
            <a:off x="808075" y="1597152"/>
            <a:ext cx="3783671" cy="3810274"/>
          </a:xfrm>
          <a:prstGeom prst="rect">
            <a:avLst/>
          </a:prstGeom>
        </p:spPr>
        <p:txBody>
          <a:bodyPr wrap="square">
            <a:spAutoFit/>
          </a:bodyPr>
          <a:lstStyle/>
          <a:p>
            <a:pPr marL="285750" indent="-285750">
              <a:lnSpc>
                <a:spcPct val="90000"/>
              </a:lnSpc>
              <a:spcBef>
                <a:spcPts val="200"/>
              </a:spcBef>
              <a:spcAft>
                <a:spcPts val="400"/>
              </a:spcAft>
              <a:buFont typeface="Arial" panose="020B0604020202020204" pitchFamily="34" charset="0"/>
              <a:buChar char="•"/>
            </a:pPr>
            <a:endParaRPr lang="en-US" sz="2400" b="1" dirty="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lumMod val="50000"/>
                  </a:prstClr>
                </a:solidFill>
              </a:rPr>
              <a:t>History of bilateral breast surgery </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lumMod val="50000"/>
                  </a:prstClr>
                </a:solidFill>
              </a:rPr>
              <a:t>Strong family history:</a:t>
            </a:r>
          </a:p>
          <a:p>
            <a:pPr marL="742950" lvl="1" indent="-285750">
              <a:lnSpc>
                <a:spcPct val="90000"/>
              </a:lnSpc>
              <a:spcBef>
                <a:spcPts val="200"/>
              </a:spcBef>
              <a:spcAft>
                <a:spcPts val="400"/>
              </a:spcAft>
              <a:buFont typeface="Arial" panose="020B0604020202020204" pitchFamily="34" charset="0"/>
              <a:buChar char="•"/>
            </a:pPr>
            <a:r>
              <a:rPr lang="en-US" sz="2000" b="1" dirty="0" smtClean="0">
                <a:solidFill>
                  <a:prstClr val="white">
                    <a:lumMod val="50000"/>
                  </a:prstClr>
                </a:solidFill>
              </a:rPr>
              <a:t>Sister, aunt, cousin </a:t>
            </a:r>
          </a:p>
          <a:p>
            <a:pPr marL="742950" lvl="1" indent="-285750">
              <a:lnSpc>
                <a:spcPct val="90000"/>
              </a:lnSpc>
              <a:spcBef>
                <a:spcPts val="200"/>
              </a:spcBef>
              <a:spcAft>
                <a:spcPts val="400"/>
              </a:spcAft>
              <a:buFont typeface="Arial" panose="020B0604020202020204" pitchFamily="34" charset="0"/>
              <a:buChar char="•"/>
            </a:pPr>
            <a:endParaRPr lang="en-US" sz="2000" b="1" dirty="0">
              <a:solidFill>
                <a:prstClr val="white">
                  <a:lumMod val="50000"/>
                </a:prstClr>
              </a:solidFill>
            </a:endParaRPr>
          </a:p>
          <a:p>
            <a:pPr marL="285750" indent="-285750">
              <a:lnSpc>
                <a:spcPct val="90000"/>
              </a:lnSpc>
              <a:spcBef>
                <a:spcPts val="200"/>
              </a:spcBef>
              <a:spcAft>
                <a:spcPts val="400"/>
              </a:spcAft>
              <a:buFont typeface="Arial" panose="020B0604020202020204" pitchFamily="34" charset="0"/>
              <a:buChar char="•"/>
            </a:pPr>
            <a:r>
              <a:rPr lang="en-US" sz="2000" b="1" dirty="0" smtClean="0">
                <a:solidFill>
                  <a:prstClr val="white"/>
                </a:solidFill>
              </a:rPr>
              <a:t>Invasive Lobular Carcinoma</a:t>
            </a: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a:p>
            <a:pPr marL="285750" indent="-285750">
              <a:lnSpc>
                <a:spcPct val="90000"/>
              </a:lnSpc>
              <a:spcBef>
                <a:spcPts val="200"/>
              </a:spcBef>
              <a:spcAft>
                <a:spcPts val="400"/>
              </a:spcAft>
              <a:buFont typeface="Arial" panose="020B0604020202020204" pitchFamily="34" charset="0"/>
              <a:buChar char="•"/>
            </a:pPr>
            <a:endParaRPr lang="en-US" sz="2000" b="1" dirty="0">
              <a:solidFill>
                <a:prstClr val="white"/>
              </a:solidFill>
            </a:endParaRPr>
          </a:p>
        </p:txBody>
      </p:sp>
    </p:spTree>
    <p:extLst>
      <p:ext uri="{BB962C8B-B14F-4D97-AF65-F5344CB8AC3E}">
        <p14:creationId xmlns:p14="http://schemas.microsoft.com/office/powerpoint/2010/main" val="181786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 – Extremely </a:t>
            </a:r>
            <a:r>
              <a:rPr lang="en-US" dirty="0"/>
              <a:t>dense</a:t>
            </a:r>
          </a:p>
        </p:txBody>
      </p:sp>
      <p:sp>
        <p:nvSpPr>
          <p:cNvPr id="5" name="Content Placeholder 4"/>
          <p:cNvSpPr>
            <a:spLocks noGrp="1"/>
          </p:cNvSpPr>
          <p:nvPr>
            <p:ph sz="half" idx="1"/>
          </p:nvPr>
        </p:nvSpPr>
        <p:spPr/>
        <p:txBody>
          <a:bodyPr/>
          <a:lstStyle/>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Architectural distortion</a:t>
            </a:r>
            <a:endParaRPr lang="en-US" sz="2000" dirty="0"/>
          </a:p>
          <a:p>
            <a:pPr marL="285750" indent="-285750">
              <a:buFont typeface="Arial" panose="020B0604020202020204" pitchFamily="34" charset="0"/>
              <a:buChar char="•"/>
            </a:pPr>
            <a:endParaRPr lang="en-US" sz="2000" dirty="0" smtClean="0"/>
          </a:p>
          <a:p>
            <a:pPr marL="651510" lvl="2" indent="-285750">
              <a:buFont typeface="Arial" panose="020B0604020202020204" pitchFamily="34" charset="0"/>
              <a:buChar char="•"/>
            </a:pPr>
            <a:r>
              <a:rPr lang="en-US" sz="1800" b="1" dirty="0" smtClean="0"/>
              <a:t>Tomo only finding</a:t>
            </a:r>
          </a:p>
          <a:p>
            <a:pPr marL="285750" lvl="1" indent="-285750">
              <a:buFont typeface="Arial" panose="020B0604020202020204" pitchFamily="34" charset="0"/>
              <a:buChar char="•"/>
            </a:pPr>
            <a:endParaRPr lang="en-US" sz="2000" b="1" dirty="0"/>
          </a:p>
          <a:p>
            <a:pPr marL="285750" lvl="1" indent="-285750">
              <a:buFont typeface="Arial" panose="020B0604020202020204" pitchFamily="34" charset="0"/>
              <a:buChar char="•"/>
            </a:pPr>
            <a:endParaRPr lang="en-US" sz="2000" b="1" dirty="0"/>
          </a:p>
        </p:txBody>
      </p:sp>
      <p:sp>
        <p:nvSpPr>
          <p:cNvPr id="3" name="Slide Number Placeholder 2"/>
          <p:cNvSpPr>
            <a:spLocks noGrp="1"/>
          </p:cNvSpPr>
          <p:nvPr>
            <p:ph type="sldNum" sz="quarter" idx="4"/>
          </p:nvPr>
        </p:nvSpPr>
        <p:spPr/>
        <p:txBody>
          <a:bodyPr/>
          <a:lstStyle/>
          <a:p>
            <a:pPr algn="ctr"/>
            <a:fld id="{6453F95C-7FA8-E048-BEDD-3F6B9882286F}" type="slidenum">
              <a:rPr/>
              <a:pPr algn="ctr"/>
              <a:t>66</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606061"/>
            <a:ext cx="4370825" cy="3657600"/>
          </a:xfrm>
          <a:prstGeom prst="rect">
            <a:avLst/>
          </a:prstGeom>
        </p:spPr>
      </p:pic>
    </p:spTree>
    <p:extLst>
      <p:ext uri="{BB962C8B-B14F-4D97-AF65-F5344CB8AC3E}">
        <p14:creationId xmlns:p14="http://schemas.microsoft.com/office/powerpoint/2010/main" val="33052043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67</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23" y="0"/>
            <a:ext cx="4923695" cy="64008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972" y="-19759"/>
            <a:ext cx="4923695" cy="6400800"/>
          </a:xfrm>
          <a:prstGeom prst="rect">
            <a:avLst/>
          </a:prstGeom>
        </p:spPr>
      </p:pic>
      <p:sp>
        <p:nvSpPr>
          <p:cNvPr id="5" name="Rectangle 4"/>
          <p:cNvSpPr/>
          <p:nvPr/>
        </p:nvSpPr>
        <p:spPr>
          <a:xfrm>
            <a:off x="865302" y="5800247"/>
            <a:ext cx="2698175" cy="369332"/>
          </a:xfrm>
          <a:prstGeom prst="rect">
            <a:avLst/>
          </a:prstGeom>
        </p:spPr>
        <p:txBody>
          <a:bodyPr wrap="none">
            <a:spAutoFit/>
          </a:bodyPr>
          <a:lstStyle/>
          <a:p>
            <a:r>
              <a:rPr lang="en-US" dirty="0"/>
              <a:t>Bilateral s2D CC images</a:t>
            </a:r>
          </a:p>
        </p:txBody>
      </p:sp>
    </p:spTree>
    <p:extLst>
      <p:ext uri="{BB962C8B-B14F-4D97-AF65-F5344CB8AC3E}">
        <p14:creationId xmlns:p14="http://schemas.microsoft.com/office/powerpoint/2010/main" val="419806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68</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47" y="0"/>
            <a:ext cx="4923695" cy="6400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048" y="0"/>
            <a:ext cx="4923695" cy="6400800"/>
          </a:xfrm>
          <a:prstGeom prst="rect">
            <a:avLst/>
          </a:prstGeom>
        </p:spPr>
      </p:pic>
      <p:sp>
        <p:nvSpPr>
          <p:cNvPr id="6" name="Rectangle 5"/>
          <p:cNvSpPr/>
          <p:nvPr/>
        </p:nvSpPr>
        <p:spPr>
          <a:xfrm>
            <a:off x="540775" y="5872576"/>
            <a:ext cx="2864887" cy="369332"/>
          </a:xfrm>
          <a:prstGeom prst="rect">
            <a:avLst/>
          </a:prstGeom>
        </p:spPr>
        <p:txBody>
          <a:bodyPr wrap="none">
            <a:spAutoFit/>
          </a:bodyPr>
          <a:lstStyle/>
          <a:p>
            <a:r>
              <a:rPr lang="en-US" dirty="0">
                <a:solidFill>
                  <a:prstClr val="white"/>
                </a:solidFill>
              </a:rPr>
              <a:t>Bilateral </a:t>
            </a:r>
            <a:r>
              <a:rPr lang="en-US" dirty="0" smtClean="0">
                <a:solidFill>
                  <a:prstClr val="white"/>
                </a:solidFill>
              </a:rPr>
              <a:t>s2D MLO </a:t>
            </a:r>
            <a:r>
              <a:rPr lang="en-US" dirty="0">
                <a:solidFill>
                  <a:prstClr val="white"/>
                </a:solidFill>
              </a:rPr>
              <a:t>images</a:t>
            </a:r>
          </a:p>
        </p:txBody>
      </p:sp>
    </p:spTree>
    <p:extLst>
      <p:ext uri="{BB962C8B-B14F-4D97-AF65-F5344CB8AC3E}">
        <p14:creationId xmlns:p14="http://schemas.microsoft.com/office/powerpoint/2010/main" val="2764303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lgn="ctr"/>
            <a:fld id="{6453F95C-7FA8-E048-BEDD-3F6B9882286F}" type="slidenum">
              <a:rPr/>
              <a:pPr algn="ctr"/>
              <a:t>69</a:t>
            </a:fld>
            <a:endParaRPr dirty="0"/>
          </a:p>
        </p:txBody>
      </p:sp>
      <p:pic>
        <p:nvPicPr>
          <p:cNvPr id="7" name="Picture 6"/>
          <p:cNvPicPr>
            <a:picLocks noChangeAspect="1"/>
          </p:cNvPicPr>
          <p:nvPr/>
        </p:nvPicPr>
        <p:blipFill>
          <a:blip r:embed="rId2"/>
          <a:stretch>
            <a:fillRect/>
          </a:stretch>
        </p:blipFill>
        <p:spPr>
          <a:xfrm>
            <a:off x="1232648" y="74585"/>
            <a:ext cx="3404910" cy="6400800"/>
          </a:xfrm>
          <a:prstGeom prst="rect">
            <a:avLst/>
          </a:prstGeom>
        </p:spPr>
      </p:pic>
      <p:sp>
        <p:nvSpPr>
          <p:cNvPr id="9" name="Oval 8"/>
          <p:cNvSpPr/>
          <p:nvPr/>
        </p:nvSpPr>
        <p:spPr>
          <a:xfrm>
            <a:off x="3265714" y="1306285"/>
            <a:ext cx="1558835" cy="1567543"/>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000000"/>
              </a:solidFill>
            </a:endParaRPr>
          </a:p>
        </p:txBody>
      </p:sp>
      <p:pic>
        <p:nvPicPr>
          <p:cNvPr id="10" name="Picture 9"/>
          <p:cNvPicPr>
            <a:picLocks noChangeAspect="1"/>
          </p:cNvPicPr>
          <p:nvPr/>
        </p:nvPicPr>
        <p:blipFill>
          <a:blip r:embed="rId3"/>
          <a:stretch>
            <a:fillRect/>
          </a:stretch>
        </p:blipFill>
        <p:spPr>
          <a:xfrm>
            <a:off x="6048651" y="0"/>
            <a:ext cx="3095348" cy="6400800"/>
          </a:xfrm>
          <a:prstGeom prst="rect">
            <a:avLst/>
          </a:prstGeom>
        </p:spPr>
      </p:pic>
      <p:sp>
        <p:nvSpPr>
          <p:cNvPr id="11" name="Oval 10"/>
          <p:cNvSpPr/>
          <p:nvPr/>
        </p:nvSpPr>
        <p:spPr>
          <a:xfrm>
            <a:off x="7023462" y="1445622"/>
            <a:ext cx="1558835" cy="1567543"/>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770060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7" y="1501385"/>
          <a:ext cx="1191" cy="1191"/>
        </p:xfrm>
        <a:graphic>
          <a:graphicData uri="http://schemas.openxmlformats.org/presentationml/2006/ole">
            <mc:AlternateContent xmlns:mc="http://schemas.openxmlformats.org/markup-compatibility/2006">
              <mc:Choice xmlns:v="urn:schemas-microsoft-com:vml" Requires="v">
                <p:oleObj spid="_x0000_s2098"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144197" y="1501385"/>
                        <a:ext cx="1191" cy="1191"/>
                      </a:xfrm>
                      <a:prstGeom prst="rect">
                        <a:avLst/>
                      </a:prstGeom>
                    </p:spPr>
                  </p:pic>
                </p:oleObj>
              </mc:Fallback>
            </mc:AlternateContent>
          </a:graphicData>
        </a:graphic>
      </p:graphicFrame>
      <p:sp>
        <p:nvSpPr>
          <p:cNvPr id="11" name="Title 1"/>
          <p:cNvSpPr>
            <a:spLocks noGrp="1"/>
          </p:cNvSpPr>
          <p:nvPr>
            <p:ph type="title"/>
          </p:nvPr>
        </p:nvSpPr>
        <p:spPr>
          <a:xfrm>
            <a:off x="350764" y="430335"/>
            <a:ext cx="8229600" cy="857251"/>
          </a:xfrm>
        </p:spPr>
        <p:txBody>
          <a:bodyPr/>
          <a:lstStyle/>
          <a:p>
            <a:r>
              <a:rPr lang="en-US" sz="2800" dirty="0">
                <a:solidFill>
                  <a:srgbClr val="002060"/>
                </a:solidFill>
              </a:rPr>
              <a:t>Challenges of Dense Breasts</a:t>
            </a:r>
            <a:r>
              <a:rPr lang="en-US" sz="1800" b="0" i="1" dirty="0"/>
              <a:t/>
            </a:r>
            <a:br>
              <a:rPr lang="en-US" sz="1800" b="0" i="1" dirty="0"/>
            </a:br>
            <a:endParaRPr lang="en-US" sz="1800" b="0" i="1" dirty="0"/>
          </a:p>
        </p:txBody>
      </p:sp>
      <p:sp>
        <p:nvSpPr>
          <p:cNvPr id="13" name="Content Placeholder 3"/>
          <p:cNvSpPr txBox="1">
            <a:spLocks/>
          </p:cNvSpPr>
          <p:nvPr/>
        </p:nvSpPr>
        <p:spPr>
          <a:xfrm>
            <a:off x="350764" y="2145394"/>
            <a:ext cx="4779763" cy="3338287"/>
          </a:xfrm>
          <a:prstGeom prst="rect">
            <a:avLst/>
          </a:prstGeom>
        </p:spPr>
        <p:txBody>
          <a:bodyPr vert="horz" lIns="0" tIns="0" rIns="0" bIns="0" rtlCol="0">
            <a:noAutofit/>
          </a:bodyPr>
          <a:lstStyle>
            <a:lvl1pPr marL="182880" indent="-182880" algn="l" defTabSz="457200" rtl="0" eaLnBrk="1" latinLnBrk="0" hangingPunct="1">
              <a:lnSpc>
                <a:spcPts val="2000"/>
              </a:lnSpc>
              <a:spcBef>
                <a:spcPts val="1680"/>
              </a:spcBef>
              <a:buFont typeface="Arial"/>
              <a:buChar char="•"/>
              <a:defRPr lang="en-US" sz="1800" b="0" i="0" kern="1200" dirty="0" smtClean="0">
                <a:solidFill>
                  <a:srgbClr val="1E2565"/>
                </a:solidFill>
                <a:latin typeface="Helvetica Light"/>
                <a:ea typeface="+mn-ea"/>
                <a:cs typeface="Helvetica Light"/>
              </a:defRPr>
            </a:lvl1pPr>
            <a:lvl2pPr marL="457200" indent="-228600" algn="l" defTabSz="457200" rtl="0" eaLnBrk="1" latinLnBrk="0" hangingPunct="1">
              <a:spcBef>
                <a:spcPts val="1680"/>
              </a:spcBef>
              <a:buFont typeface="Arial"/>
              <a:buChar char="–"/>
              <a:defRPr lang="en-US" sz="1800" b="0" i="0" kern="1200" dirty="0" smtClean="0">
                <a:solidFill>
                  <a:srgbClr val="1E2565"/>
                </a:solidFill>
                <a:latin typeface="Helvetica Light"/>
                <a:ea typeface="+mn-ea"/>
                <a:cs typeface="Helvetica Light"/>
              </a:defRPr>
            </a:lvl2pPr>
            <a:lvl3pPr marL="1143000" indent="-228600" algn="l" defTabSz="457200" rtl="0" eaLnBrk="1" latinLnBrk="0" hangingPunct="1">
              <a:spcBef>
                <a:spcPct val="20000"/>
              </a:spcBef>
              <a:buFont typeface="Arial"/>
              <a:buChar char="•"/>
              <a:defRPr lang="en-US" sz="2400" kern="1200" dirty="0" smtClean="0">
                <a:solidFill>
                  <a:srgbClr val="1E2565"/>
                </a:solidFill>
                <a:latin typeface="Helvetica"/>
                <a:ea typeface="+mn-ea"/>
                <a:cs typeface="Helvetica"/>
              </a:defRPr>
            </a:lvl3pPr>
            <a:lvl4pPr marL="1600200" indent="-228600" algn="l" defTabSz="457200" rtl="0" eaLnBrk="1" latinLnBrk="0" hangingPunct="1">
              <a:spcBef>
                <a:spcPct val="20000"/>
              </a:spcBef>
              <a:buFont typeface="Arial"/>
              <a:buChar char="–"/>
              <a:defRPr lang="en-US" sz="2000" kern="1200" dirty="0" smtClean="0">
                <a:solidFill>
                  <a:srgbClr val="1E2565"/>
                </a:solidFill>
                <a:latin typeface="Helvetica"/>
                <a:ea typeface="+mn-ea"/>
                <a:cs typeface="Helvetica"/>
              </a:defRPr>
            </a:lvl4pPr>
            <a:lvl5pPr marL="2057400" indent="-228600" algn="l" defTabSz="457200" rtl="0" eaLnBrk="1" latinLnBrk="0" hangingPunct="1">
              <a:spcBef>
                <a:spcPct val="20000"/>
              </a:spcBef>
              <a:buFont typeface="Arial"/>
              <a:buChar char="»"/>
              <a:defRPr lang="en-US" sz="2000" kern="1200" dirty="0">
                <a:solidFill>
                  <a:srgbClr val="1E25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1600" dirty="0"/>
          </a:p>
        </p:txBody>
      </p:sp>
      <p:sp>
        <p:nvSpPr>
          <p:cNvPr id="6" name="Rectangle 5"/>
          <p:cNvSpPr/>
          <p:nvPr/>
        </p:nvSpPr>
        <p:spPr>
          <a:xfrm>
            <a:off x="3954677" y="3220922"/>
            <a:ext cx="4572000" cy="830997"/>
          </a:xfrm>
          <a:prstGeom prst="rect">
            <a:avLst/>
          </a:prstGeom>
        </p:spPr>
        <p:txBody>
          <a:bodyPr>
            <a:spAutoFit/>
          </a:bodyPr>
          <a:lstStyle/>
          <a:p>
            <a:pPr lvl="0" algn="ctr"/>
            <a:r>
              <a:rPr lang="en-US" sz="2400" dirty="0">
                <a:solidFill>
                  <a:srgbClr val="002060"/>
                </a:solidFill>
              </a:rPr>
              <a:t>Density may hide or potentially mimic cancers</a:t>
            </a:r>
            <a:r>
              <a:rPr lang="en-US" sz="2400" baseline="30000" dirty="0">
                <a:solidFill>
                  <a:srgbClr val="002060"/>
                </a:solidFill>
              </a:rPr>
              <a:t>2</a:t>
            </a:r>
          </a:p>
        </p:txBody>
      </p:sp>
      <p:sp>
        <p:nvSpPr>
          <p:cNvPr id="12" name="TextBox 11"/>
          <p:cNvSpPr txBox="1"/>
          <p:nvPr/>
        </p:nvSpPr>
        <p:spPr>
          <a:xfrm>
            <a:off x="4045526" y="5448937"/>
            <a:ext cx="4941455" cy="892552"/>
          </a:xfrm>
          <a:prstGeom prst="rect">
            <a:avLst/>
          </a:prstGeom>
          <a:noFill/>
        </p:spPr>
        <p:txBody>
          <a:bodyPr wrap="square" rtlCol="0">
            <a:spAutoFit/>
          </a:bodyPr>
          <a:lstStyle/>
          <a:p>
            <a:pPr fontAlgn="base">
              <a:spcBef>
                <a:spcPct val="0"/>
              </a:spcBef>
              <a:spcAft>
                <a:spcPct val="0"/>
              </a:spcAft>
            </a:pPr>
            <a:r>
              <a:rPr lang="en-US" sz="1000" baseline="30000" dirty="0">
                <a:solidFill>
                  <a:srgbClr val="323232"/>
                </a:solidFill>
                <a:ea typeface="ＭＳ Ｐゴシック" pitchFamily="34" charset="-128"/>
              </a:rPr>
              <a:t>1</a:t>
            </a:r>
            <a:r>
              <a:rPr lang="en-US" sz="1000" dirty="0">
                <a:solidFill>
                  <a:srgbClr val="323232"/>
                </a:solidFill>
                <a:ea typeface="ＭＳ Ｐゴシック" pitchFamily="34" charset="-128"/>
              </a:rPr>
              <a:t>Stomper PC, et al. Analysis of parenchymal density on mammograms in 1353 women 25-79 years old. AJR Am J Roentgenol 1996;167(5):1261–1265</a:t>
            </a:r>
            <a:r>
              <a:rPr lang="en-US" sz="1000" dirty="0" smtClean="0">
                <a:solidFill>
                  <a:srgbClr val="323232"/>
                </a:solidFill>
                <a:ea typeface="ＭＳ Ｐゴシック" pitchFamily="34" charset="-128"/>
              </a:rPr>
              <a:t>.</a:t>
            </a:r>
          </a:p>
          <a:p>
            <a:pPr fontAlgn="base">
              <a:spcBef>
                <a:spcPct val="0"/>
              </a:spcBef>
              <a:spcAft>
                <a:spcPct val="0"/>
              </a:spcAft>
            </a:pPr>
            <a:endParaRPr lang="en-US" sz="1000" dirty="0">
              <a:solidFill>
                <a:srgbClr val="323232"/>
              </a:solidFill>
              <a:ea typeface="ＭＳ Ｐゴシック" pitchFamily="34" charset="-128"/>
            </a:endParaRPr>
          </a:p>
          <a:p>
            <a:pPr fontAlgn="base">
              <a:spcBef>
                <a:spcPct val="0"/>
              </a:spcBef>
              <a:spcAft>
                <a:spcPct val="0"/>
              </a:spcAft>
            </a:pPr>
            <a:r>
              <a:rPr lang="en-US" sz="1000" baseline="30000" dirty="0">
                <a:solidFill>
                  <a:srgbClr val="323232"/>
                </a:solidFill>
                <a:ea typeface="ＭＳ Ｐゴシック" pitchFamily="34" charset="-128"/>
              </a:rPr>
              <a:t>2 </a:t>
            </a:r>
            <a:r>
              <a:rPr lang="en-US" sz="1000" dirty="0">
                <a:solidFill>
                  <a:srgbClr val="323232"/>
                </a:solidFill>
                <a:ea typeface="ＭＳ Ｐゴシック" pitchFamily="34" charset="-128"/>
              </a:rPr>
              <a:t>www.komen.org/BreastCancer/HighBreastDensityonMammogram.html</a:t>
            </a:r>
          </a:p>
          <a:p>
            <a:pPr fontAlgn="base">
              <a:spcBef>
                <a:spcPct val="0"/>
              </a:spcBef>
              <a:spcAft>
                <a:spcPct val="0"/>
              </a:spcAft>
            </a:pPr>
            <a:endParaRPr lang="en-US" sz="1200" dirty="0">
              <a:solidFill>
                <a:srgbClr val="323232"/>
              </a:solidFill>
              <a:ea typeface="ＭＳ Ｐゴシック" pitchFamily="34" charset="-128"/>
            </a:endParaRPr>
          </a:p>
        </p:txBody>
      </p:sp>
      <p:sp>
        <p:nvSpPr>
          <p:cNvPr id="3" name="Slide Number Placeholder 2"/>
          <p:cNvSpPr>
            <a:spLocks noGrp="1"/>
          </p:cNvSpPr>
          <p:nvPr>
            <p:ph type="sldNum" sz="quarter" idx="12"/>
          </p:nvPr>
        </p:nvSpPr>
        <p:spPr>
          <a:xfrm>
            <a:off x="8786394" y="6492875"/>
            <a:ext cx="401173" cy="365125"/>
          </a:xfrm>
        </p:spPr>
        <p:txBody>
          <a:bodyPr/>
          <a:lstStyle/>
          <a:p>
            <a:r>
              <a:rPr lang="en-US" sz="800" dirty="0" smtClean="0">
                <a:solidFill>
                  <a:prstClr val="black"/>
                </a:solidFill>
              </a:rPr>
              <a:t>     </a:t>
            </a:r>
            <a:fld id="{0016F021-601D-D542-85BD-B01889D2AA2F}" type="slidenum">
              <a:rPr lang="en-US" sz="800" smtClean="0">
                <a:solidFill>
                  <a:prstClr val="black"/>
                </a:solidFill>
              </a:rPr>
              <a:pPr/>
              <a:t>7</a:t>
            </a:fld>
            <a:endParaRPr lang="en-US" sz="800" dirty="0">
              <a:solidFill>
                <a:prstClr val="black"/>
              </a:solidFill>
            </a:endParaRPr>
          </a:p>
        </p:txBody>
      </p:sp>
      <p:pic>
        <p:nvPicPr>
          <p:cNvPr id="4" name="Picture 3"/>
          <p:cNvPicPr>
            <a:picLocks noChangeAspect="1"/>
          </p:cNvPicPr>
          <p:nvPr/>
        </p:nvPicPr>
        <p:blipFill rotWithShape="1">
          <a:blip r:embed="rId7"/>
          <a:srcRect t="3576" r="46709" b="6550"/>
          <a:stretch/>
        </p:blipFill>
        <p:spPr>
          <a:xfrm>
            <a:off x="909962" y="1628774"/>
            <a:ext cx="2000266" cy="438912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792718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5 </a:t>
            </a:r>
            <a:r>
              <a:rPr lang="en-US" dirty="0"/>
              <a:t>– Extremely dense</a:t>
            </a:r>
          </a:p>
        </p:txBody>
      </p:sp>
      <p:sp>
        <p:nvSpPr>
          <p:cNvPr id="5" name="Content Placeholder 4"/>
          <p:cNvSpPr>
            <a:spLocks noGrp="1"/>
          </p:cNvSpPr>
          <p:nvPr>
            <p:ph sz="half" idx="1"/>
          </p:nvPr>
        </p:nvSpPr>
        <p:spPr/>
        <p:txBody>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b="0" dirty="0" smtClean="0"/>
              <a:t>Bilateral screening exam</a:t>
            </a:r>
          </a:p>
          <a:p>
            <a:pPr marL="285750" indent="-285750">
              <a:buFont typeface="Arial" panose="020B0604020202020204" pitchFamily="34" charset="0"/>
              <a:buChar char="•"/>
            </a:pPr>
            <a:endParaRPr lang="en-US" sz="2400" b="0" dirty="0"/>
          </a:p>
          <a:p>
            <a:pPr marL="285750" indent="-285750">
              <a:buFont typeface="Arial" panose="020B0604020202020204" pitchFamily="34" charset="0"/>
              <a:buChar char="•"/>
            </a:pPr>
            <a:r>
              <a:rPr lang="en-US" sz="2400" b="0" dirty="0" smtClean="0"/>
              <a:t>Dense tissue</a:t>
            </a:r>
            <a:endParaRPr lang="en-US" sz="2400" b="0" dirty="0"/>
          </a:p>
        </p:txBody>
      </p:sp>
      <p:sp>
        <p:nvSpPr>
          <p:cNvPr id="3" name="Slide Number Placeholder 2"/>
          <p:cNvSpPr>
            <a:spLocks noGrp="1"/>
          </p:cNvSpPr>
          <p:nvPr>
            <p:ph type="sldNum" sz="quarter" idx="4"/>
          </p:nvPr>
        </p:nvSpPr>
        <p:spPr/>
        <p:txBody>
          <a:bodyPr/>
          <a:lstStyle/>
          <a:p>
            <a:pPr algn="ctr"/>
            <a:fld id="{6453F95C-7FA8-E048-BEDD-3F6B9882286F}" type="slidenum">
              <a:rPr/>
              <a:pPr algn="ctr"/>
              <a:t>70</a:t>
            </a:fld>
            <a:endParaRP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746" y="1606061"/>
            <a:ext cx="4370825" cy="3657600"/>
          </a:xfrm>
          <a:prstGeom prst="rect">
            <a:avLst/>
          </a:prstGeom>
        </p:spPr>
      </p:pic>
    </p:spTree>
    <p:extLst>
      <p:ext uri="{BB962C8B-B14F-4D97-AF65-F5344CB8AC3E}">
        <p14:creationId xmlns:p14="http://schemas.microsoft.com/office/powerpoint/2010/main" val="41419748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RUEF_RENEE_C_2011-07-20_LCC_1.2.840.113681.2886743066.1311141872.2268.8934.tif"/>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t="11535" r="56904" b="11109"/>
          <a:stretch/>
        </p:blipFill>
        <p:spPr bwMode="auto">
          <a:xfrm>
            <a:off x="4574334" y="1"/>
            <a:ext cx="305607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RUEF_RENEE_C_2011-07-20_RCC_1.2.840.113681.2886743066.1311141872.2268.9296.tif"/>
          <p:cNvPicPr>
            <a:picLocks noGrp="1" noChangeAspect="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l="49792" t="12113" b="7002"/>
          <a:stretch/>
        </p:blipFill>
        <p:spPr bwMode="auto">
          <a:xfrm>
            <a:off x="1330802" y="-235597"/>
            <a:ext cx="3228238"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980" y="5243804"/>
            <a:ext cx="3243532" cy="738664"/>
          </a:xfrm>
          <a:prstGeom prst="rect">
            <a:avLst/>
          </a:prstGeom>
          <a:noFill/>
        </p:spPr>
        <p:txBody>
          <a:bodyPr wrap="square" rtlCol="0">
            <a:spAutoFit/>
          </a:bodyPr>
          <a:lstStyle/>
          <a:p>
            <a:pPr algn="ctr"/>
            <a:r>
              <a:rPr lang="en-US" sz="2100" dirty="0" smtClean="0">
                <a:solidFill>
                  <a:prstClr val="white"/>
                </a:solidFill>
              </a:rPr>
              <a:t>CC 2D </a:t>
            </a:r>
            <a:r>
              <a:rPr lang="en-US" sz="2100" dirty="0">
                <a:solidFill>
                  <a:prstClr val="white"/>
                </a:solidFill>
              </a:rPr>
              <a:t>images…</a:t>
            </a:r>
          </a:p>
          <a:p>
            <a:pPr algn="ctr"/>
            <a:r>
              <a:rPr lang="en-US" sz="2100" dirty="0">
                <a:solidFill>
                  <a:prstClr val="white"/>
                </a:solidFill>
              </a:rPr>
              <a:t>no lesion seen</a:t>
            </a:r>
          </a:p>
        </p:txBody>
      </p:sp>
      <p:sp>
        <p:nvSpPr>
          <p:cNvPr id="3" name="Slide Number Placeholder 2"/>
          <p:cNvSpPr>
            <a:spLocks noGrp="1"/>
          </p:cNvSpPr>
          <p:nvPr>
            <p:ph type="sldNum" sz="quarter" idx="4"/>
          </p:nvPr>
        </p:nvSpPr>
        <p:spPr/>
        <p:txBody>
          <a:bodyPr/>
          <a:lstStyle/>
          <a:p>
            <a:pPr algn="ctr"/>
            <a:fld id="{6453F95C-7FA8-E048-BEDD-3F6B9882286F}" type="slidenum">
              <a:rPr/>
              <a:pPr algn="ctr"/>
              <a:t>71</a:t>
            </a:fld>
            <a:endParaRPr dirty="0"/>
          </a:p>
        </p:txBody>
      </p:sp>
    </p:spTree>
    <p:extLst>
      <p:ext uri="{BB962C8B-B14F-4D97-AF65-F5344CB8AC3E}">
        <p14:creationId xmlns:p14="http://schemas.microsoft.com/office/powerpoint/2010/main" val="13645883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9218" name="Picture 2" descr="E:\RUEF_RENEE_C_2011-07-20_LMLO_1.2.840.113681.2886743066.1311141872.2268.9070.tif"/>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528518" y="66482"/>
            <a:ext cx="5200648" cy="6400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RUEF_RENEE_C_2011-07-20_RMLO_1.2.840.113681.2886743066.1311141872.2268.9179.tif"/>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622601" y="66482"/>
            <a:ext cx="5200649"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4673" y="857250"/>
            <a:ext cx="805070" cy="345644"/>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algn="ctr" defTabSz="685800">
              <a:defRPr/>
            </a:pPr>
            <a:endParaRPr lang="en-US" sz="1350" kern="0">
              <a:solidFill>
                <a:prstClr val="white"/>
              </a:solidFill>
              <a:latin typeface="Book Antiqua"/>
            </a:endParaRPr>
          </a:p>
        </p:txBody>
      </p:sp>
      <p:sp>
        <p:nvSpPr>
          <p:cNvPr id="6" name="Rectangle 5"/>
          <p:cNvSpPr/>
          <p:nvPr/>
        </p:nvSpPr>
        <p:spPr>
          <a:xfrm>
            <a:off x="6726307" y="890407"/>
            <a:ext cx="805070" cy="345644"/>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algn="ctr" defTabSz="685800">
              <a:defRPr/>
            </a:pPr>
            <a:endParaRPr lang="en-US" sz="1350" kern="0">
              <a:solidFill>
                <a:prstClr val="white"/>
              </a:solidFill>
              <a:latin typeface="Book Antiqua"/>
            </a:endParaRPr>
          </a:p>
        </p:txBody>
      </p:sp>
      <p:sp>
        <p:nvSpPr>
          <p:cNvPr id="2" name="Slide Number Placeholder 1"/>
          <p:cNvSpPr>
            <a:spLocks noGrp="1"/>
          </p:cNvSpPr>
          <p:nvPr>
            <p:ph type="sldNum" sz="quarter" idx="4"/>
          </p:nvPr>
        </p:nvSpPr>
        <p:spPr/>
        <p:txBody>
          <a:bodyPr/>
          <a:lstStyle/>
          <a:p>
            <a:pPr algn="ctr"/>
            <a:fld id="{6453F95C-7FA8-E048-BEDD-3F6B9882286F}" type="slidenum">
              <a:rPr/>
              <a:pPr algn="ctr"/>
              <a:t>72</a:t>
            </a:fld>
            <a:endParaRPr dirty="0"/>
          </a:p>
        </p:txBody>
      </p:sp>
      <p:sp>
        <p:nvSpPr>
          <p:cNvPr id="3" name="Rectangle 2"/>
          <p:cNvSpPr/>
          <p:nvPr/>
        </p:nvSpPr>
        <p:spPr>
          <a:xfrm>
            <a:off x="-622601" y="5229662"/>
            <a:ext cx="4572000" cy="738664"/>
          </a:xfrm>
          <a:prstGeom prst="rect">
            <a:avLst/>
          </a:prstGeom>
        </p:spPr>
        <p:txBody>
          <a:bodyPr>
            <a:spAutoFit/>
          </a:bodyPr>
          <a:lstStyle/>
          <a:p>
            <a:pPr algn="ctr"/>
            <a:r>
              <a:rPr lang="en-US" sz="2100" dirty="0" smtClean="0">
                <a:solidFill>
                  <a:prstClr val="white"/>
                </a:solidFill>
              </a:rPr>
              <a:t>MLO </a:t>
            </a:r>
            <a:r>
              <a:rPr lang="en-US" sz="2100" dirty="0">
                <a:solidFill>
                  <a:prstClr val="white"/>
                </a:solidFill>
              </a:rPr>
              <a:t>2D images…</a:t>
            </a:r>
          </a:p>
          <a:p>
            <a:pPr algn="ctr"/>
            <a:r>
              <a:rPr lang="en-US" sz="2100" dirty="0">
                <a:solidFill>
                  <a:prstClr val="white"/>
                </a:solidFill>
              </a:rPr>
              <a:t>no lesion seen</a:t>
            </a:r>
          </a:p>
        </p:txBody>
      </p:sp>
    </p:spTree>
    <p:extLst>
      <p:ext uri="{BB962C8B-B14F-4D97-AF65-F5344CB8AC3E}">
        <p14:creationId xmlns:p14="http://schemas.microsoft.com/office/powerpoint/2010/main" val="24391161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RUEF_RENEE_C_2011-07-20_RMLO_1.2.840.113681.2886743066.1311141872.2268.9179.tif"/>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l="45344" t="5905" r="1"/>
          <a:stretch/>
        </p:blipFill>
        <p:spPr bwMode="auto">
          <a:xfrm>
            <a:off x="1119690" y="0"/>
            <a:ext cx="345231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RUEF_RENEE_C_2011-07-20_RMLO_1.2.840.113681.2886743066.1311141872.2268.8819_022.tif"/>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5382215" y="-102637"/>
            <a:ext cx="28582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49" y="1428751"/>
            <a:ext cx="533011" cy="369332"/>
          </a:xfrm>
          <a:prstGeom prst="rect">
            <a:avLst/>
          </a:prstGeom>
          <a:noFill/>
        </p:spPr>
        <p:txBody>
          <a:bodyPr wrap="square" rtlCol="0">
            <a:spAutoFit/>
          </a:bodyPr>
          <a:lstStyle/>
          <a:p>
            <a:r>
              <a:rPr lang="en-US" dirty="0">
                <a:solidFill>
                  <a:prstClr val="white"/>
                </a:solidFill>
              </a:rPr>
              <a:t>2D</a:t>
            </a:r>
          </a:p>
        </p:txBody>
      </p:sp>
      <p:sp>
        <p:nvSpPr>
          <p:cNvPr id="3" name="TextBox 2"/>
          <p:cNvSpPr txBox="1"/>
          <p:nvPr/>
        </p:nvSpPr>
        <p:spPr>
          <a:xfrm>
            <a:off x="4743450" y="1428750"/>
            <a:ext cx="1328738" cy="369332"/>
          </a:xfrm>
          <a:prstGeom prst="rect">
            <a:avLst/>
          </a:prstGeom>
          <a:noFill/>
        </p:spPr>
        <p:txBody>
          <a:bodyPr wrap="square" rtlCol="0">
            <a:spAutoFit/>
          </a:bodyPr>
          <a:lstStyle/>
          <a:p>
            <a:pPr algn="ctr"/>
            <a:r>
              <a:rPr lang="en-US" dirty="0" err="1">
                <a:solidFill>
                  <a:prstClr val="white"/>
                </a:solidFill>
              </a:rPr>
              <a:t>Tomo</a:t>
            </a:r>
            <a:r>
              <a:rPr lang="en-US" dirty="0">
                <a:solidFill>
                  <a:prstClr val="white"/>
                </a:solidFill>
              </a:rPr>
              <a:t> slice</a:t>
            </a:r>
          </a:p>
        </p:txBody>
      </p:sp>
      <p:sp>
        <p:nvSpPr>
          <p:cNvPr id="4" name="Oval 3"/>
          <p:cNvSpPr/>
          <p:nvPr/>
        </p:nvSpPr>
        <p:spPr>
          <a:xfrm>
            <a:off x="7007290" y="1798082"/>
            <a:ext cx="1324947" cy="1150391"/>
          </a:xfrm>
          <a:prstGeom prst="ellipse">
            <a:avLst/>
          </a:prstGeom>
          <a:noFill/>
          <a:ln w="28575">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4"/>
          </p:nvPr>
        </p:nvSpPr>
        <p:spPr/>
        <p:txBody>
          <a:bodyPr/>
          <a:lstStyle/>
          <a:p>
            <a:pPr algn="ctr"/>
            <a:fld id="{6453F95C-7FA8-E048-BEDD-3F6B9882286F}" type="slidenum">
              <a:rPr/>
              <a:pPr algn="ctr"/>
              <a:t>73</a:t>
            </a:fld>
            <a:endParaRPr dirty="0"/>
          </a:p>
        </p:txBody>
      </p:sp>
    </p:spTree>
    <p:extLst>
      <p:ext uri="{BB962C8B-B14F-4D97-AF65-F5344CB8AC3E}">
        <p14:creationId xmlns:p14="http://schemas.microsoft.com/office/powerpoint/2010/main" val="29817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RUEF_RENEE_C_2011-07-20_RMLO_1.2.840.113681.2886743066.1311141872.2268.8819_022.tif"/>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280218" y="-70338"/>
            <a:ext cx="2500925" cy="6400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RUEF_RENEE_C_2011-07-21_RSMLO_1.2.840.113681.2229462614.926.3488732153.90.1.tif"/>
          <p:cNvPicPr>
            <a:picLocks noGrp="1" noChangeAspect="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l="33565" t="11551" r="1"/>
          <a:stretch/>
        </p:blipFill>
        <p:spPr bwMode="auto">
          <a:xfrm>
            <a:off x="818883" y="0"/>
            <a:ext cx="369824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8120" y="1219916"/>
            <a:ext cx="1464469" cy="369332"/>
          </a:xfrm>
          <a:prstGeom prst="rect">
            <a:avLst/>
          </a:prstGeom>
          <a:noFill/>
        </p:spPr>
        <p:txBody>
          <a:bodyPr wrap="square" rtlCol="0">
            <a:spAutoFit/>
          </a:bodyPr>
          <a:lstStyle/>
          <a:p>
            <a:pPr algn="ctr"/>
            <a:r>
              <a:rPr lang="en-US" dirty="0" err="1">
                <a:solidFill>
                  <a:prstClr val="white"/>
                </a:solidFill>
              </a:rPr>
              <a:t>Tomo</a:t>
            </a:r>
            <a:r>
              <a:rPr lang="en-US" dirty="0">
                <a:solidFill>
                  <a:prstClr val="white"/>
                </a:solidFill>
              </a:rPr>
              <a:t> slice</a:t>
            </a:r>
          </a:p>
        </p:txBody>
      </p:sp>
      <p:sp>
        <p:nvSpPr>
          <p:cNvPr id="4" name="TextBox 3"/>
          <p:cNvSpPr txBox="1"/>
          <p:nvPr/>
        </p:nvSpPr>
        <p:spPr>
          <a:xfrm>
            <a:off x="917689" y="1219916"/>
            <a:ext cx="1543050" cy="369332"/>
          </a:xfrm>
          <a:prstGeom prst="rect">
            <a:avLst/>
          </a:prstGeom>
          <a:noFill/>
        </p:spPr>
        <p:txBody>
          <a:bodyPr wrap="square" rtlCol="0">
            <a:spAutoFit/>
          </a:bodyPr>
          <a:lstStyle/>
          <a:p>
            <a:pPr algn="ctr"/>
            <a:r>
              <a:rPr lang="en-US" dirty="0">
                <a:solidFill>
                  <a:prstClr val="white"/>
                </a:solidFill>
              </a:rPr>
              <a:t>2D spot view</a:t>
            </a:r>
          </a:p>
        </p:txBody>
      </p:sp>
      <p:sp>
        <p:nvSpPr>
          <p:cNvPr id="2" name="Slide Number Placeholder 1"/>
          <p:cNvSpPr>
            <a:spLocks noGrp="1"/>
          </p:cNvSpPr>
          <p:nvPr>
            <p:ph type="sldNum" sz="quarter" idx="4"/>
          </p:nvPr>
        </p:nvSpPr>
        <p:spPr/>
        <p:txBody>
          <a:bodyPr/>
          <a:lstStyle/>
          <a:p>
            <a:pPr algn="ctr"/>
            <a:fld id="{6453F95C-7FA8-E048-BEDD-3F6B9882286F}" type="slidenum">
              <a:rPr/>
              <a:pPr algn="ctr"/>
              <a:t>74</a:t>
            </a:fld>
            <a:endParaRPr dirty="0"/>
          </a:p>
        </p:txBody>
      </p:sp>
      <p:sp>
        <p:nvSpPr>
          <p:cNvPr id="5" name="Oval 4"/>
          <p:cNvSpPr/>
          <p:nvPr/>
        </p:nvSpPr>
        <p:spPr>
          <a:xfrm>
            <a:off x="7530680" y="1589248"/>
            <a:ext cx="1431891" cy="1202720"/>
          </a:xfrm>
          <a:prstGeom prst="ellipse">
            <a:avLst/>
          </a:prstGeom>
          <a:noFill/>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9936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5 </a:t>
            </a:r>
            <a:r>
              <a:rPr lang="en-US" dirty="0"/>
              <a:t>– Extremely dense</a:t>
            </a:r>
          </a:p>
        </p:txBody>
      </p:sp>
      <p:sp>
        <p:nvSpPr>
          <p:cNvPr id="5" name="Content Placeholder 4"/>
          <p:cNvSpPr>
            <a:spLocks noGrp="1"/>
          </p:cNvSpPr>
          <p:nvPr>
            <p:ph sz="half" idx="1"/>
          </p:nvPr>
        </p:nvSpPr>
        <p:spPr/>
        <p:txBody>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b="0" dirty="0" smtClean="0">
                <a:solidFill>
                  <a:schemeClr val="tx1">
                    <a:lumMod val="50000"/>
                  </a:schemeClr>
                </a:solidFill>
              </a:rPr>
              <a:t>Bilateral screening exam</a:t>
            </a:r>
          </a:p>
          <a:p>
            <a:pPr marL="285750" indent="-285750">
              <a:buFont typeface="Arial" panose="020B0604020202020204" pitchFamily="34" charset="0"/>
              <a:buChar char="•"/>
            </a:pPr>
            <a:endParaRPr lang="en-US" sz="2400" b="0" dirty="0">
              <a:solidFill>
                <a:schemeClr val="tx1">
                  <a:lumMod val="50000"/>
                </a:schemeClr>
              </a:solidFill>
            </a:endParaRPr>
          </a:p>
          <a:p>
            <a:pPr marL="285750" indent="-285750">
              <a:buFont typeface="Arial" panose="020B0604020202020204" pitchFamily="34" charset="0"/>
              <a:buChar char="•"/>
            </a:pPr>
            <a:r>
              <a:rPr lang="en-US" sz="2400" b="0" dirty="0" smtClean="0">
                <a:solidFill>
                  <a:schemeClr val="tx1">
                    <a:lumMod val="50000"/>
                  </a:schemeClr>
                </a:solidFill>
              </a:rPr>
              <a:t>Dense tissue</a:t>
            </a:r>
          </a:p>
          <a:p>
            <a:pPr marL="285750" indent="-285750">
              <a:buFont typeface="Arial" panose="020B0604020202020204" pitchFamily="34" charset="0"/>
              <a:buChar char="•"/>
            </a:pPr>
            <a:endParaRPr lang="en-US" sz="2400" b="0" dirty="0"/>
          </a:p>
          <a:p>
            <a:pPr marL="285750" indent="-285750">
              <a:buFont typeface="Arial" panose="020B0604020202020204" pitchFamily="34" charset="0"/>
              <a:buChar char="•"/>
            </a:pPr>
            <a:r>
              <a:rPr lang="en-US" sz="2400" dirty="0" smtClean="0"/>
              <a:t>Invasive Ductal Carcinoma</a:t>
            </a:r>
            <a:endParaRPr lang="en-US" sz="2400" dirty="0"/>
          </a:p>
        </p:txBody>
      </p:sp>
      <p:sp>
        <p:nvSpPr>
          <p:cNvPr id="3" name="Slide Number Placeholder 2"/>
          <p:cNvSpPr>
            <a:spLocks noGrp="1"/>
          </p:cNvSpPr>
          <p:nvPr>
            <p:ph type="sldNum" sz="quarter" idx="4"/>
          </p:nvPr>
        </p:nvSpPr>
        <p:spPr/>
        <p:txBody>
          <a:bodyPr/>
          <a:lstStyle/>
          <a:p>
            <a:pPr algn="ctr"/>
            <a:fld id="{6453F95C-7FA8-E048-BEDD-3F6B9882286F}" type="slidenum">
              <a:rPr/>
              <a:pPr algn="ctr"/>
              <a:t>75</a:t>
            </a:fld>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46" y="1606061"/>
            <a:ext cx="4370825" cy="3657600"/>
          </a:xfrm>
          <a:prstGeom prst="rect">
            <a:avLst/>
          </a:prstGeom>
        </p:spPr>
      </p:pic>
    </p:spTree>
    <p:extLst>
      <p:ext uri="{BB962C8B-B14F-4D97-AF65-F5344CB8AC3E}">
        <p14:creationId xmlns:p14="http://schemas.microsoft.com/office/powerpoint/2010/main" val="277549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7" y="1501385"/>
          <a:ext cx="1191" cy="1191"/>
        </p:xfrm>
        <a:graphic>
          <a:graphicData uri="http://schemas.openxmlformats.org/presentationml/2006/ole">
            <mc:AlternateContent xmlns:mc="http://schemas.openxmlformats.org/markup-compatibility/2006">
              <mc:Choice xmlns:v="urn:schemas-microsoft-com:vml" Requires="v">
                <p:oleObj spid="_x0000_s1076"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144197" y="1501385"/>
                        <a:ext cx="1191" cy="1191"/>
                      </a:xfrm>
                      <a:prstGeom prst="rect">
                        <a:avLst/>
                      </a:prstGeom>
                    </p:spPr>
                  </p:pic>
                </p:oleObj>
              </mc:Fallback>
            </mc:AlternateContent>
          </a:graphicData>
        </a:graphic>
      </p:graphicFrame>
      <p:sp>
        <p:nvSpPr>
          <p:cNvPr id="11" name="Title 1"/>
          <p:cNvSpPr>
            <a:spLocks noGrp="1"/>
          </p:cNvSpPr>
          <p:nvPr>
            <p:ph type="title"/>
          </p:nvPr>
        </p:nvSpPr>
        <p:spPr>
          <a:xfrm>
            <a:off x="452258" y="664175"/>
            <a:ext cx="8229600" cy="857251"/>
          </a:xfrm>
        </p:spPr>
        <p:txBody>
          <a:bodyPr/>
          <a:lstStyle/>
          <a:p>
            <a:r>
              <a:rPr lang="en-US" sz="2800" dirty="0" smtClean="0">
                <a:solidFill>
                  <a:srgbClr val="002060"/>
                </a:solidFill>
              </a:rPr>
              <a:t/>
            </a:r>
            <a:br>
              <a:rPr lang="en-US" sz="2800" dirty="0" smtClean="0">
                <a:solidFill>
                  <a:srgbClr val="002060"/>
                </a:solidFill>
              </a:rPr>
            </a:br>
            <a:r>
              <a:rPr lang="en-US" sz="2800" dirty="0" smtClean="0">
                <a:solidFill>
                  <a:srgbClr val="002060"/>
                </a:solidFill>
              </a:rPr>
              <a:t>Challenges of Dense Breasts</a:t>
            </a:r>
            <a:endParaRPr lang="en-US" sz="2800" i="1" dirty="0">
              <a:solidFill>
                <a:srgbClr val="002060"/>
              </a:solidFill>
            </a:endParaRPr>
          </a:p>
        </p:txBody>
      </p:sp>
      <p:pic>
        <p:nvPicPr>
          <p:cNvPr id="3" name="Picture 2"/>
          <p:cNvPicPr>
            <a:picLocks noChangeAspect="1"/>
          </p:cNvPicPr>
          <p:nvPr/>
        </p:nvPicPr>
        <p:blipFill>
          <a:blip r:embed="rId7"/>
          <a:stretch>
            <a:fillRect/>
          </a:stretch>
        </p:blipFill>
        <p:spPr>
          <a:xfrm>
            <a:off x="721665" y="3044179"/>
            <a:ext cx="805123" cy="1712588"/>
          </a:xfrm>
          <a:prstGeom prst="rect">
            <a:avLst/>
          </a:prstGeom>
        </p:spPr>
      </p:pic>
      <p:pic>
        <p:nvPicPr>
          <p:cNvPr id="14" name="Picture 13"/>
          <p:cNvPicPr>
            <a:picLocks noChangeAspect="1"/>
          </p:cNvPicPr>
          <p:nvPr/>
        </p:nvPicPr>
        <p:blipFill>
          <a:blip r:embed="rId8"/>
          <a:stretch>
            <a:fillRect/>
          </a:stretch>
        </p:blipFill>
        <p:spPr>
          <a:xfrm>
            <a:off x="5752877" y="3035708"/>
            <a:ext cx="839239" cy="1780819"/>
          </a:xfrm>
          <a:prstGeom prst="rect">
            <a:avLst/>
          </a:prstGeom>
        </p:spPr>
      </p:pic>
      <p:pic>
        <p:nvPicPr>
          <p:cNvPr id="15" name="Picture 14"/>
          <p:cNvPicPr>
            <a:picLocks noChangeAspect="1"/>
          </p:cNvPicPr>
          <p:nvPr/>
        </p:nvPicPr>
        <p:blipFill>
          <a:blip r:embed="rId8"/>
          <a:stretch>
            <a:fillRect/>
          </a:stretch>
        </p:blipFill>
        <p:spPr>
          <a:xfrm>
            <a:off x="6572426" y="3044180"/>
            <a:ext cx="839239" cy="1780819"/>
          </a:xfrm>
          <a:prstGeom prst="rect">
            <a:avLst/>
          </a:prstGeom>
        </p:spPr>
      </p:pic>
      <p:pic>
        <p:nvPicPr>
          <p:cNvPr id="16" name="Picture 15"/>
          <p:cNvPicPr>
            <a:picLocks noChangeAspect="1"/>
          </p:cNvPicPr>
          <p:nvPr/>
        </p:nvPicPr>
        <p:blipFill>
          <a:blip r:embed="rId8"/>
          <a:stretch>
            <a:fillRect/>
          </a:stretch>
        </p:blipFill>
        <p:spPr>
          <a:xfrm>
            <a:off x="7389046" y="3047249"/>
            <a:ext cx="839239" cy="1780819"/>
          </a:xfrm>
          <a:prstGeom prst="rect">
            <a:avLst/>
          </a:prstGeom>
        </p:spPr>
      </p:pic>
      <p:pic>
        <p:nvPicPr>
          <p:cNvPr id="17" name="Picture 16"/>
          <p:cNvPicPr>
            <a:picLocks noChangeAspect="1"/>
          </p:cNvPicPr>
          <p:nvPr/>
        </p:nvPicPr>
        <p:blipFill>
          <a:blip r:embed="rId8"/>
          <a:stretch>
            <a:fillRect/>
          </a:stretch>
        </p:blipFill>
        <p:spPr>
          <a:xfrm>
            <a:off x="8262239" y="3047248"/>
            <a:ext cx="839239" cy="1780819"/>
          </a:xfrm>
          <a:prstGeom prst="rect">
            <a:avLst/>
          </a:prstGeom>
        </p:spPr>
      </p:pic>
      <p:pic>
        <p:nvPicPr>
          <p:cNvPr id="19" name="Picture 18"/>
          <p:cNvPicPr>
            <a:picLocks noChangeAspect="1"/>
          </p:cNvPicPr>
          <p:nvPr/>
        </p:nvPicPr>
        <p:blipFill>
          <a:blip r:embed="rId8"/>
          <a:stretch>
            <a:fillRect/>
          </a:stretch>
        </p:blipFill>
        <p:spPr>
          <a:xfrm>
            <a:off x="4855446" y="3019891"/>
            <a:ext cx="839239" cy="1780819"/>
          </a:xfrm>
          <a:prstGeom prst="rect">
            <a:avLst/>
          </a:prstGeom>
        </p:spPr>
      </p:pic>
      <p:pic>
        <p:nvPicPr>
          <p:cNvPr id="20" name="Picture 19"/>
          <p:cNvPicPr>
            <a:picLocks noChangeAspect="1"/>
          </p:cNvPicPr>
          <p:nvPr/>
        </p:nvPicPr>
        <p:blipFill>
          <a:blip r:embed="rId7"/>
          <a:stretch>
            <a:fillRect/>
          </a:stretch>
        </p:blipFill>
        <p:spPr>
          <a:xfrm>
            <a:off x="1575072" y="3035707"/>
            <a:ext cx="805123" cy="1712588"/>
          </a:xfrm>
          <a:prstGeom prst="rect">
            <a:avLst/>
          </a:prstGeom>
        </p:spPr>
      </p:pic>
      <p:pic>
        <p:nvPicPr>
          <p:cNvPr id="21" name="Picture 20"/>
          <p:cNvPicPr>
            <a:picLocks noChangeAspect="1"/>
          </p:cNvPicPr>
          <p:nvPr/>
        </p:nvPicPr>
        <p:blipFill>
          <a:blip r:embed="rId7"/>
          <a:stretch>
            <a:fillRect/>
          </a:stretch>
        </p:blipFill>
        <p:spPr>
          <a:xfrm>
            <a:off x="2394621" y="3018358"/>
            <a:ext cx="805123" cy="1712588"/>
          </a:xfrm>
          <a:prstGeom prst="rect">
            <a:avLst/>
          </a:prstGeom>
        </p:spPr>
      </p:pic>
      <p:pic>
        <p:nvPicPr>
          <p:cNvPr id="22" name="Picture 21"/>
          <p:cNvPicPr>
            <a:picLocks noChangeAspect="1"/>
          </p:cNvPicPr>
          <p:nvPr/>
        </p:nvPicPr>
        <p:blipFill>
          <a:blip r:embed="rId7"/>
          <a:stretch>
            <a:fillRect/>
          </a:stretch>
        </p:blipFill>
        <p:spPr>
          <a:xfrm>
            <a:off x="3199744" y="3018358"/>
            <a:ext cx="805123" cy="1712588"/>
          </a:xfrm>
          <a:prstGeom prst="rect">
            <a:avLst/>
          </a:prstGeom>
        </p:spPr>
      </p:pic>
      <p:sp>
        <p:nvSpPr>
          <p:cNvPr id="24" name="TextBox 23"/>
          <p:cNvSpPr txBox="1"/>
          <p:nvPr/>
        </p:nvSpPr>
        <p:spPr>
          <a:xfrm>
            <a:off x="851714" y="5132284"/>
            <a:ext cx="7430687" cy="553998"/>
          </a:xfrm>
          <a:prstGeom prst="rect">
            <a:avLst/>
          </a:prstGeom>
          <a:noFill/>
        </p:spPr>
        <p:txBody>
          <a:bodyPr wrap="square" rtlCol="0">
            <a:spAutoFit/>
          </a:bodyPr>
          <a:lstStyle/>
          <a:p>
            <a:pPr fontAlgn="base">
              <a:spcBef>
                <a:spcPct val="0"/>
              </a:spcBef>
              <a:spcAft>
                <a:spcPct val="0"/>
              </a:spcAft>
            </a:pPr>
            <a:r>
              <a:rPr lang="en-US" sz="1000" baseline="30000" dirty="0">
                <a:solidFill>
                  <a:srgbClr val="323232"/>
                </a:solidFill>
                <a:ea typeface="ＭＳ Ｐゴシック" pitchFamily="34" charset="-128"/>
              </a:rPr>
              <a:t>1</a:t>
            </a:r>
            <a:r>
              <a:rPr lang="en-US" sz="1000" dirty="0">
                <a:solidFill>
                  <a:srgbClr val="323232"/>
                </a:solidFill>
                <a:ea typeface="ＭＳ Ｐゴシック" pitchFamily="34" charset="-128"/>
              </a:rPr>
              <a:t>Stomper PC, et al. Analysis of parenchymal density on mammograms in 1353 women 25-79 years old. AJR Am J Roentgenol 1996;167(5):1261–1265.</a:t>
            </a:r>
          </a:p>
          <a:p>
            <a:pPr fontAlgn="base">
              <a:spcBef>
                <a:spcPct val="0"/>
              </a:spcBef>
              <a:spcAft>
                <a:spcPct val="0"/>
              </a:spcAft>
            </a:pPr>
            <a:endParaRPr lang="en-US" sz="1000" dirty="0">
              <a:solidFill>
                <a:srgbClr val="323232"/>
              </a:solidFill>
              <a:ea typeface="ＭＳ Ｐゴシック" pitchFamily="34" charset="-128"/>
            </a:endParaRPr>
          </a:p>
        </p:txBody>
      </p:sp>
      <p:pic>
        <p:nvPicPr>
          <p:cNvPr id="25" name="Picture 24"/>
          <p:cNvPicPr>
            <a:picLocks noChangeAspect="1"/>
          </p:cNvPicPr>
          <p:nvPr/>
        </p:nvPicPr>
        <p:blipFill>
          <a:blip r:embed="rId7"/>
          <a:stretch>
            <a:fillRect/>
          </a:stretch>
        </p:blipFill>
        <p:spPr>
          <a:xfrm>
            <a:off x="4033344" y="3018358"/>
            <a:ext cx="805123" cy="1712588"/>
          </a:xfrm>
          <a:prstGeom prst="rect">
            <a:avLst/>
          </a:prstGeom>
        </p:spPr>
      </p:pic>
      <p:sp>
        <p:nvSpPr>
          <p:cNvPr id="2" name="Slide Number Placeholder 1"/>
          <p:cNvSpPr>
            <a:spLocks noGrp="1"/>
          </p:cNvSpPr>
          <p:nvPr>
            <p:ph type="sldNum" sz="quarter" idx="12"/>
          </p:nvPr>
        </p:nvSpPr>
        <p:spPr>
          <a:xfrm>
            <a:off x="8742827" y="6492875"/>
            <a:ext cx="401173" cy="365125"/>
          </a:xfrm>
        </p:spPr>
        <p:txBody>
          <a:bodyPr/>
          <a:lstStyle/>
          <a:p>
            <a:r>
              <a:rPr lang="en-US" sz="800" dirty="0" smtClean="0">
                <a:solidFill>
                  <a:prstClr val="black"/>
                </a:solidFill>
              </a:rPr>
              <a:t>      </a:t>
            </a:r>
            <a:fld id="{0016F021-601D-D542-85BD-B01889D2AA2F}" type="slidenum">
              <a:rPr lang="en-US" sz="800" smtClean="0">
                <a:solidFill>
                  <a:prstClr val="black"/>
                </a:solidFill>
              </a:rPr>
              <a:pPr/>
              <a:t>8</a:t>
            </a:fld>
            <a:endParaRPr lang="en-US" sz="800" dirty="0">
              <a:solidFill>
                <a:prstClr val="black"/>
              </a:solidFill>
            </a:endParaRPr>
          </a:p>
        </p:txBody>
      </p:sp>
    </p:spTree>
    <p:extLst>
      <p:ext uri="{BB962C8B-B14F-4D97-AF65-F5344CB8AC3E}">
        <p14:creationId xmlns:p14="http://schemas.microsoft.com/office/powerpoint/2010/main" val="323542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353" y="1867504"/>
            <a:ext cx="4102705" cy="2259391"/>
          </a:xfrm>
        </p:spPr>
        <p:txBody>
          <a:bodyPr/>
          <a:lstStyle/>
          <a:p>
            <a:r>
              <a:rPr lang="en-US" dirty="0" smtClean="0"/>
              <a:t>Breast Density and Risk Factors</a:t>
            </a:r>
          </a:p>
          <a:p>
            <a:endParaRPr lang="en-US" dirty="0"/>
          </a:p>
          <a:p>
            <a:endParaRPr lang="en-US" dirty="0"/>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9</a:t>
            </a:fld>
            <a:endParaRPr lang="en-US" dirty="0"/>
          </a:p>
        </p:txBody>
      </p:sp>
      <p:pic>
        <p:nvPicPr>
          <p:cNvPr id="5" name="Picture 4" descr="02050157_2007-05-13_LCC_1.2.840.113681.2203806854.740.3353567907.105.tif"/>
          <p:cNvPicPr>
            <a:picLocks noChangeAspect="1"/>
          </p:cNvPicPr>
          <p:nvPr/>
        </p:nvPicPr>
        <p:blipFill rotWithShape="1">
          <a:blip r:embed="rId3"/>
          <a:srcRect r="39627" b="2"/>
          <a:stretch/>
        </p:blipFill>
        <p:spPr bwMode="auto">
          <a:xfrm flipH="1">
            <a:off x="5803716" y="238358"/>
            <a:ext cx="3158855" cy="5943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049607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logic Dark">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Hologic Dark">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10402</TotalTime>
  <Words>5969</Words>
  <Application>Microsoft Office PowerPoint</Application>
  <PresentationFormat>On-screen Show (4:3)</PresentationFormat>
  <Paragraphs>756</Paragraphs>
  <Slides>75</Slides>
  <Notes>70</Notes>
  <HiddenSlides>0</HiddenSlides>
  <MMClips>4</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75</vt:i4>
      </vt:variant>
    </vt:vector>
  </HeadingPairs>
  <TitlesOfParts>
    <vt:vector size="95" baseType="lpstr">
      <vt:lpstr>MS PGothic</vt:lpstr>
      <vt:lpstr>MS PGothic</vt:lpstr>
      <vt:lpstr>Arial</vt:lpstr>
      <vt:lpstr>Arial Narrow</vt:lpstr>
      <vt:lpstr>Arial Rounded MT Bold</vt:lpstr>
      <vt:lpstr>Book Antiqua</vt:lpstr>
      <vt:lpstr>Calibri</vt:lpstr>
      <vt:lpstr>Calisto MT</vt:lpstr>
      <vt:lpstr>Helvetica</vt:lpstr>
      <vt:lpstr>Helvetica Light</vt:lpstr>
      <vt:lpstr>Lucida Sans Unicode</vt:lpstr>
      <vt:lpstr>Times New Roman</vt:lpstr>
      <vt:lpstr>Univers LT Std 57 Condensed</vt:lpstr>
      <vt:lpstr>Wingdings</vt:lpstr>
      <vt:lpstr>Hologic White</vt:lpstr>
      <vt:lpstr>Hologic Dark</vt:lpstr>
      <vt:lpstr>1_Hologic Dark</vt:lpstr>
      <vt:lpstr>1_Hologic White</vt:lpstr>
      <vt:lpstr>2_Hologic White</vt:lpstr>
      <vt:lpstr>think-cell Slide</vt:lpstr>
      <vt:lpstr>3D Mammography™ Imaging and Breast Density Assessment </vt:lpstr>
      <vt:lpstr>Objectives</vt:lpstr>
      <vt:lpstr>PowerPoint Presentation</vt:lpstr>
      <vt:lpstr>PowerPoint Presentation</vt:lpstr>
      <vt:lpstr>PowerPoint Presentation</vt:lpstr>
      <vt:lpstr>PowerPoint Presentation</vt:lpstr>
      <vt:lpstr>Challenges of Dense Breasts </vt:lpstr>
      <vt:lpstr> Challenges of Dense Breasts</vt:lpstr>
      <vt:lpstr>PowerPoint Presentation</vt:lpstr>
      <vt:lpstr>Breast density is one of the strongest risk factors  associated with breast cancer</vt:lpstr>
      <vt:lpstr>But Why is Breast Density a Concern?</vt:lpstr>
      <vt:lpstr>Breast Density  and Risk</vt:lpstr>
      <vt:lpstr>PowerPoint Presentation</vt:lpstr>
      <vt:lpstr>PowerPoint Presentation</vt:lpstr>
      <vt:lpstr>American College of Radiology (ACR) BI-RADS®  categories</vt:lpstr>
      <vt:lpstr>Breast Density Categories</vt:lpstr>
      <vt:lpstr>Breast Density Notification (BDN) Laws in U.S.</vt:lpstr>
      <vt:lpstr>Dense Breast Notifications Cause Uncertainty  </vt:lpstr>
      <vt:lpstr>Breast Cancer Screening Guidelines</vt:lpstr>
      <vt:lpstr>PowerPoint Presentation</vt:lpstr>
      <vt:lpstr>Tomosynthesis and Dense Breasts</vt:lpstr>
      <vt:lpstr>Terminology</vt:lpstr>
      <vt:lpstr>Recent FDA approval</vt:lpstr>
      <vt:lpstr>PowerPoint Presentation</vt:lpstr>
      <vt:lpstr>Digital Breast Tomosynthesis (DBT)</vt:lpstr>
      <vt:lpstr>Advantages of Tomosynthesis</vt:lpstr>
      <vt:lpstr>Breast Tomosynthesis Improves Visibility by Reducing Tissue Superimposition </vt:lpstr>
      <vt:lpstr>Two Imaging Methods</vt:lpstr>
      <vt:lpstr>Tomosynthesis Acquisition:  Projection Images  </vt:lpstr>
      <vt:lpstr>2D FFDM image is acquired under the same compression after the projections</vt:lpstr>
      <vt:lpstr>Generating 2D Images with Synthesized 2D image </vt:lpstr>
      <vt:lpstr>Generating 2D Images with Synthesized 2D image </vt:lpstr>
      <vt:lpstr>Generating 2D Images with Synthesized 2D image</vt:lpstr>
      <vt:lpstr>FDA approval/ studies</vt:lpstr>
      <vt:lpstr>Emerging Clinical Evidence</vt:lpstr>
      <vt:lpstr>Genius™ 3D Mammography™ exams  Landmark Results </vt:lpstr>
      <vt:lpstr>3D Mammography™ examinations can help</vt:lpstr>
      <vt:lpstr>Quantra™ Breast Density Assessment Software</vt:lpstr>
      <vt:lpstr>Quantra™ Breast Density Assessment Software </vt:lpstr>
      <vt:lpstr>Annals of Internal Medicine</vt:lpstr>
      <vt:lpstr>Quantra™ Breast Density Assessment Software</vt:lpstr>
      <vt:lpstr>Quantra™ Breast Density Assessment Software</vt:lpstr>
      <vt:lpstr>PowerPoint Presentation</vt:lpstr>
      <vt:lpstr>Summary</vt:lpstr>
      <vt:lpstr>Thank you!</vt:lpstr>
      <vt:lpstr>Additional slides/cases</vt:lpstr>
      <vt:lpstr>Case Review by Breast Density</vt:lpstr>
      <vt:lpstr>Case 1 – Fatty tissue</vt:lpstr>
      <vt:lpstr>PowerPoint Presentation</vt:lpstr>
      <vt:lpstr>PowerPoint Presentation</vt:lpstr>
      <vt:lpstr>PowerPoint Presentation</vt:lpstr>
      <vt:lpstr>PowerPoint Presentation</vt:lpstr>
      <vt:lpstr>PowerPoint Presentation</vt:lpstr>
      <vt:lpstr>Case 1 – Fatty tissue</vt:lpstr>
      <vt:lpstr>Case 2 - Scattered areas of fibroglandular density </vt:lpstr>
      <vt:lpstr>PowerPoint Presentation</vt:lpstr>
      <vt:lpstr>PowerPoint Presentation</vt:lpstr>
      <vt:lpstr>PowerPoint Presentation</vt:lpstr>
      <vt:lpstr>Case 2 - Scattered areas of fibroglandular density </vt:lpstr>
      <vt:lpstr>Case 3 – Heterogeneously dense</vt:lpstr>
      <vt:lpstr>PowerPoint Presentation</vt:lpstr>
      <vt:lpstr>PowerPoint Presentation</vt:lpstr>
      <vt:lpstr>PowerPoint Presentation</vt:lpstr>
      <vt:lpstr>PowerPoint Presentation</vt:lpstr>
      <vt:lpstr>Case 3 – Heterogeneously dense</vt:lpstr>
      <vt:lpstr>Case 4 – Extremely dense</vt:lpstr>
      <vt:lpstr>PowerPoint Presentation</vt:lpstr>
      <vt:lpstr>PowerPoint Presentation</vt:lpstr>
      <vt:lpstr>PowerPoint Presentation</vt:lpstr>
      <vt:lpstr>Case 5 – Extremely dense</vt:lpstr>
      <vt:lpstr>PowerPoint Presentation</vt:lpstr>
      <vt:lpstr>PowerPoint Presentation</vt:lpstr>
      <vt:lpstr>PowerPoint Presentation</vt:lpstr>
      <vt:lpstr>PowerPoint Presentation</vt:lpstr>
      <vt:lpstr>Case 5 – Extremely dense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K. Squeri</dc:creator>
  <cp:lastModifiedBy>Adcox,  Marcy</cp:lastModifiedBy>
  <cp:revision>240</cp:revision>
  <cp:lastPrinted>2014-09-03T21:39:32Z</cp:lastPrinted>
  <dcterms:created xsi:type="dcterms:W3CDTF">2014-09-03T19:30:08Z</dcterms:created>
  <dcterms:modified xsi:type="dcterms:W3CDTF">2018-02-15T19:46:56Z</dcterms:modified>
</cp:coreProperties>
</file>